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"/>
  </p:notesMasterIdLst>
  <p:sldIdLst>
    <p:sldId id="256" r:id="rId2"/>
  </p:sldIdLst>
  <p:sldSz cx="32918400" cy="21945600"/>
  <p:notesSz cx="6858000" cy="9144000"/>
  <p:defaultTextStyle>
    <a:defPPr>
      <a:defRPr lang="en-US"/>
    </a:defPPr>
    <a:lvl1pPr marL="0" algn="l" defTabSz="2929883" rtl="0" eaLnBrk="1" latinLnBrk="0" hangingPunct="1">
      <a:defRPr sz="5700" kern="1200">
        <a:solidFill>
          <a:schemeClr val="tx1"/>
        </a:solidFill>
        <a:latin typeface="+mn-lt"/>
        <a:ea typeface="+mn-ea"/>
        <a:cs typeface="+mn-cs"/>
      </a:defRPr>
    </a:lvl1pPr>
    <a:lvl2pPr marL="1464941" algn="l" defTabSz="2929883" rtl="0" eaLnBrk="1" latinLnBrk="0" hangingPunct="1">
      <a:defRPr sz="5700" kern="1200">
        <a:solidFill>
          <a:schemeClr val="tx1"/>
        </a:solidFill>
        <a:latin typeface="+mn-lt"/>
        <a:ea typeface="+mn-ea"/>
        <a:cs typeface="+mn-cs"/>
      </a:defRPr>
    </a:lvl2pPr>
    <a:lvl3pPr marL="2929883" algn="l" defTabSz="2929883" rtl="0" eaLnBrk="1" latinLnBrk="0" hangingPunct="1">
      <a:defRPr sz="5700" kern="1200">
        <a:solidFill>
          <a:schemeClr val="tx1"/>
        </a:solidFill>
        <a:latin typeface="+mn-lt"/>
        <a:ea typeface="+mn-ea"/>
        <a:cs typeface="+mn-cs"/>
      </a:defRPr>
    </a:lvl3pPr>
    <a:lvl4pPr marL="4394825" algn="l" defTabSz="2929883" rtl="0" eaLnBrk="1" latinLnBrk="0" hangingPunct="1">
      <a:defRPr sz="5700" kern="1200">
        <a:solidFill>
          <a:schemeClr val="tx1"/>
        </a:solidFill>
        <a:latin typeface="+mn-lt"/>
        <a:ea typeface="+mn-ea"/>
        <a:cs typeface="+mn-cs"/>
      </a:defRPr>
    </a:lvl4pPr>
    <a:lvl5pPr marL="5859767" algn="l" defTabSz="2929883" rtl="0" eaLnBrk="1" latinLnBrk="0" hangingPunct="1">
      <a:defRPr sz="5700" kern="1200">
        <a:solidFill>
          <a:schemeClr val="tx1"/>
        </a:solidFill>
        <a:latin typeface="+mn-lt"/>
        <a:ea typeface="+mn-ea"/>
        <a:cs typeface="+mn-cs"/>
      </a:defRPr>
    </a:lvl5pPr>
    <a:lvl6pPr marL="7324709" algn="l" defTabSz="2929883" rtl="0" eaLnBrk="1" latinLnBrk="0" hangingPunct="1">
      <a:defRPr sz="5700" kern="1200">
        <a:solidFill>
          <a:schemeClr val="tx1"/>
        </a:solidFill>
        <a:latin typeface="+mn-lt"/>
        <a:ea typeface="+mn-ea"/>
        <a:cs typeface="+mn-cs"/>
      </a:defRPr>
    </a:lvl6pPr>
    <a:lvl7pPr marL="8789651" algn="l" defTabSz="2929883" rtl="0" eaLnBrk="1" latinLnBrk="0" hangingPunct="1">
      <a:defRPr sz="5700" kern="1200">
        <a:solidFill>
          <a:schemeClr val="tx1"/>
        </a:solidFill>
        <a:latin typeface="+mn-lt"/>
        <a:ea typeface="+mn-ea"/>
        <a:cs typeface="+mn-cs"/>
      </a:defRPr>
    </a:lvl7pPr>
    <a:lvl8pPr marL="10254592" algn="l" defTabSz="2929883" rtl="0" eaLnBrk="1" latinLnBrk="0" hangingPunct="1">
      <a:defRPr sz="5700" kern="1200">
        <a:solidFill>
          <a:schemeClr val="tx1"/>
        </a:solidFill>
        <a:latin typeface="+mn-lt"/>
        <a:ea typeface="+mn-ea"/>
        <a:cs typeface="+mn-cs"/>
      </a:defRPr>
    </a:lvl8pPr>
    <a:lvl9pPr marL="11719535" algn="l" defTabSz="2929883" rtl="0" eaLnBrk="1" latinLnBrk="0" hangingPunct="1">
      <a:defRPr sz="57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704D20"/>
    <a:srgbClr val="EFA544"/>
    <a:srgbClr val="EFBF63"/>
    <a:srgbClr val="F1CC7E"/>
    <a:srgbClr val="FCDFA6"/>
    <a:srgbClr val="1B304A"/>
    <a:srgbClr val="0E1825"/>
    <a:srgbClr val="D9B97C"/>
    <a:srgbClr val="E7C682"/>
    <a:srgbClr val="F0CD8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169" autoAdjust="0"/>
  </p:normalViewPr>
  <p:slideViewPr>
    <p:cSldViewPr snapToGrid="0">
      <p:cViewPr varScale="1">
        <p:scale>
          <a:sx n="35" d="100"/>
          <a:sy n="35" d="100"/>
        </p:scale>
        <p:origin x="-1000" y="-128"/>
      </p:cViewPr>
      <p:guideLst>
        <p:guide orient="horz" pos="6912"/>
        <p:guide pos="1036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4" Type="http://schemas.openxmlformats.org/officeDocument/2006/relationships/printerSettings" Target="printerSettings/printerSettings1.bin"/><Relationship Id="rId5" Type="http://schemas.openxmlformats.org/officeDocument/2006/relationships/presProps" Target="presProps.xml"/><Relationship Id="rId6" Type="http://schemas.openxmlformats.org/officeDocument/2006/relationships/viewProps" Target="viewProps.xml"/><Relationship Id="rId7" Type="http://schemas.openxmlformats.org/officeDocument/2006/relationships/theme" Target="theme/theme1.xml"/><Relationship Id="rId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345D05-6896-C54E-9143-45F93E1F8358}" type="datetimeFigureOut">
              <a:rPr lang="en-US" smtClean="0"/>
              <a:t>3/20/13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857250" y="685800"/>
            <a:ext cx="51435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CA1E17-9DB3-564A-9207-561A5DD284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9005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298140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1pPr>
    <a:lvl2pPr marL="298140" algn="l" defTabSz="298140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2pPr>
    <a:lvl3pPr marL="596280" algn="l" defTabSz="298140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3pPr>
    <a:lvl4pPr marL="894420" algn="l" defTabSz="298140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4pPr>
    <a:lvl5pPr marL="1192560" algn="l" defTabSz="298140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5pPr>
    <a:lvl6pPr marL="1490701" algn="l" defTabSz="298140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6pPr>
    <a:lvl7pPr marL="1788841" algn="l" defTabSz="298140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7pPr>
    <a:lvl8pPr marL="2086981" algn="l" defTabSz="298140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8pPr>
    <a:lvl9pPr marL="2385121" algn="l" defTabSz="298140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68880" y="6817361"/>
            <a:ext cx="27980640" cy="470408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937760" y="12435840"/>
            <a:ext cx="23042880" cy="560832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14649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29298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43948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58597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73247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87896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02545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17195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F4E1B2-4E9C-4264-AB56-E67262B8BDCE}" type="datetimeFigureOut">
              <a:rPr lang="en-US" smtClean="0"/>
              <a:t>3/20/13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A62C4B-4604-4DE7-83C5-FD9765841A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9647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F4E1B2-4E9C-4264-AB56-E67262B8BDCE}" type="datetimeFigureOut">
              <a:rPr lang="en-US" smtClean="0"/>
              <a:t>3/20/13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A62C4B-4604-4DE7-83C5-FD9765841A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6424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3865840" y="878844"/>
            <a:ext cx="7406640" cy="1872488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45920" y="878844"/>
            <a:ext cx="21671280" cy="1872488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F4E1B2-4E9C-4264-AB56-E67262B8BDCE}" type="datetimeFigureOut">
              <a:rPr lang="en-US" smtClean="0"/>
              <a:t>3/20/13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A62C4B-4604-4DE7-83C5-FD9765841A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8376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F4E1B2-4E9C-4264-AB56-E67262B8BDCE}" type="datetimeFigureOut">
              <a:rPr lang="en-US" smtClean="0"/>
              <a:t>3/20/13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A62C4B-4604-4DE7-83C5-FD9765841A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9357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0327" y="14102083"/>
            <a:ext cx="27980640" cy="4358640"/>
          </a:xfrm>
        </p:spPr>
        <p:txBody>
          <a:bodyPr anchor="t"/>
          <a:lstStyle>
            <a:lvl1pPr algn="l">
              <a:defRPr sz="128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0327" y="9301485"/>
            <a:ext cx="27980640" cy="4800600"/>
          </a:xfrm>
        </p:spPr>
        <p:txBody>
          <a:bodyPr anchor="b"/>
          <a:lstStyle>
            <a:lvl1pPr marL="0" indent="0">
              <a:buNone/>
              <a:defRPr sz="6500">
                <a:solidFill>
                  <a:schemeClr val="tx1">
                    <a:tint val="75000"/>
                  </a:schemeClr>
                </a:solidFill>
              </a:defRPr>
            </a:lvl1pPr>
            <a:lvl2pPr marL="1464941" indent="0">
              <a:buNone/>
              <a:defRPr sz="5700">
                <a:solidFill>
                  <a:schemeClr val="tx1">
                    <a:tint val="75000"/>
                  </a:schemeClr>
                </a:solidFill>
              </a:defRPr>
            </a:lvl2pPr>
            <a:lvl3pPr marL="2929883" indent="0">
              <a:buNone/>
              <a:defRPr sz="5200">
                <a:solidFill>
                  <a:schemeClr val="tx1">
                    <a:tint val="75000"/>
                  </a:schemeClr>
                </a:solidFill>
              </a:defRPr>
            </a:lvl3pPr>
            <a:lvl4pPr marL="4394825" indent="0">
              <a:buNone/>
              <a:defRPr sz="4500">
                <a:solidFill>
                  <a:schemeClr val="tx1">
                    <a:tint val="75000"/>
                  </a:schemeClr>
                </a:solidFill>
              </a:defRPr>
            </a:lvl4pPr>
            <a:lvl5pPr marL="5859767" indent="0">
              <a:buNone/>
              <a:defRPr sz="4500">
                <a:solidFill>
                  <a:schemeClr val="tx1">
                    <a:tint val="75000"/>
                  </a:schemeClr>
                </a:solidFill>
              </a:defRPr>
            </a:lvl5pPr>
            <a:lvl6pPr marL="7324709" indent="0">
              <a:buNone/>
              <a:defRPr sz="4500">
                <a:solidFill>
                  <a:schemeClr val="tx1">
                    <a:tint val="75000"/>
                  </a:schemeClr>
                </a:solidFill>
              </a:defRPr>
            </a:lvl6pPr>
            <a:lvl7pPr marL="8789651" indent="0">
              <a:buNone/>
              <a:defRPr sz="4500">
                <a:solidFill>
                  <a:schemeClr val="tx1">
                    <a:tint val="75000"/>
                  </a:schemeClr>
                </a:solidFill>
              </a:defRPr>
            </a:lvl7pPr>
            <a:lvl8pPr marL="10254592" indent="0">
              <a:buNone/>
              <a:defRPr sz="4500">
                <a:solidFill>
                  <a:schemeClr val="tx1">
                    <a:tint val="75000"/>
                  </a:schemeClr>
                </a:solidFill>
              </a:defRPr>
            </a:lvl8pPr>
            <a:lvl9pPr marL="11719535" indent="0">
              <a:buNone/>
              <a:defRPr sz="45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F4E1B2-4E9C-4264-AB56-E67262B8BDCE}" type="datetimeFigureOut">
              <a:rPr lang="en-US" smtClean="0"/>
              <a:t>3/20/13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A62C4B-4604-4DE7-83C5-FD9765841A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2099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45920" y="5120644"/>
            <a:ext cx="14538960" cy="14483083"/>
          </a:xfrm>
        </p:spPr>
        <p:txBody>
          <a:bodyPr/>
          <a:lstStyle>
            <a:lvl1pPr>
              <a:defRPr sz="9000"/>
            </a:lvl1pPr>
            <a:lvl2pPr>
              <a:defRPr sz="7600"/>
            </a:lvl2pPr>
            <a:lvl3pPr>
              <a:defRPr sz="6500"/>
            </a:lvl3pPr>
            <a:lvl4pPr>
              <a:defRPr sz="5700"/>
            </a:lvl4pPr>
            <a:lvl5pPr>
              <a:defRPr sz="5700"/>
            </a:lvl5pPr>
            <a:lvl6pPr>
              <a:defRPr sz="5700"/>
            </a:lvl6pPr>
            <a:lvl7pPr>
              <a:defRPr sz="5700"/>
            </a:lvl7pPr>
            <a:lvl8pPr>
              <a:defRPr sz="5700"/>
            </a:lvl8pPr>
            <a:lvl9pPr>
              <a:defRPr sz="5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733520" y="5120644"/>
            <a:ext cx="14538960" cy="14483083"/>
          </a:xfrm>
        </p:spPr>
        <p:txBody>
          <a:bodyPr/>
          <a:lstStyle>
            <a:lvl1pPr>
              <a:defRPr sz="9000"/>
            </a:lvl1pPr>
            <a:lvl2pPr>
              <a:defRPr sz="7600"/>
            </a:lvl2pPr>
            <a:lvl3pPr>
              <a:defRPr sz="6500"/>
            </a:lvl3pPr>
            <a:lvl4pPr>
              <a:defRPr sz="5700"/>
            </a:lvl4pPr>
            <a:lvl5pPr>
              <a:defRPr sz="5700"/>
            </a:lvl5pPr>
            <a:lvl6pPr>
              <a:defRPr sz="5700"/>
            </a:lvl6pPr>
            <a:lvl7pPr>
              <a:defRPr sz="5700"/>
            </a:lvl7pPr>
            <a:lvl8pPr>
              <a:defRPr sz="5700"/>
            </a:lvl8pPr>
            <a:lvl9pPr>
              <a:defRPr sz="5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F4E1B2-4E9C-4264-AB56-E67262B8BDCE}" type="datetimeFigureOut">
              <a:rPr lang="en-US" smtClean="0"/>
              <a:t>3/20/13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A62C4B-4604-4DE7-83C5-FD9765841A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5601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45921" y="4912363"/>
            <a:ext cx="14544677" cy="2047239"/>
          </a:xfrm>
        </p:spPr>
        <p:txBody>
          <a:bodyPr anchor="b"/>
          <a:lstStyle>
            <a:lvl1pPr marL="0" indent="0">
              <a:buNone/>
              <a:defRPr sz="7600" b="1"/>
            </a:lvl1pPr>
            <a:lvl2pPr marL="1464941" indent="0">
              <a:buNone/>
              <a:defRPr sz="6500" b="1"/>
            </a:lvl2pPr>
            <a:lvl3pPr marL="2929883" indent="0">
              <a:buNone/>
              <a:defRPr sz="5700" b="1"/>
            </a:lvl3pPr>
            <a:lvl4pPr marL="4394825" indent="0">
              <a:buNone/>
              <a:defRPr sz="5200" b="1"/>
            </a:lvl4pPr>
            <a:lvl5pPr marL="5859767" indent="0">
              <a:buNone/>
              <a:defRPr sz="5200" b="1"/>
            </a:lvl5pPr>
            <a:lvl6pPr marL="7324709" indent="0">
              <a:buNone/>
              <a:defRPr sz="5200" b="1"/>
            </a:lvl6pPr>
            <a:lvl7pPr marL="8789651" indent="0">
              <a:buNone/>
              <a:defRPr sz="5200" b="1"/>
            </a:lvl7pPr>
            <a:lvl8pPr marL="10254592" indent="0">
              <a:buNone/>
              <a:defRPr sz="5200" b="1"/>
            </a:lvl8pPr>
            <a:lvl9pPr marL="11719535" indent="0">
              <a:buNone/>
              <a:defRPr sz="5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45921" y="6959602"/>
            <a:ext cx="14544677" cy="12644121"/>
          </a:xfrm>
        </p:spPr>
        <p:txBody>
          <a:bodyPr/>
          <a:lstStyle>
            <a:lvl1pPr>
              <a:defRPr sz="7600"/>
            </a:lvl1pPr>
            <a:lvl2pPr>
              <a:defRPr sz="6500"/>
            </a:lvl2pPr>
            <a:lvl3pPr>
              <a:defRPr sz="5700"/>
            </a:lvl3pPr>
            <a:lvl4pPr>
              <a:defRPr sz="5200"/>
            </a:lvl4pPr>
            <a:lvl5pPr>
              <a:defRPr sz="5200"/>
            </a:lvl5pPr>
            <a:lvl6pPr>
              <a:defRPr sz="5200"/>
            </a:lvl6pPr>
            <a:lvl7pPr>
              <a:defRPr sz="5200"/>
            </a:lvl7pPr>
            <a:lvl8pPr>
              <a:defRPr sz="5200"/>
            </a:lvl8pPr>
            <a:lvl9pPr>
              <a:defRPr sz="5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6722093" y="4912363"/>
            <a:ext cx="14550390" cy="2047239"/>
          </a:xfrm>
        </p:spPr>
        <p:txBody>
          <a:bodyPr anchor="b"/>
          <a:lstStyle>
            <a:lvl1pPr marL="0" indent="0">
              <a:buNone/>
              <a:defRPr sz="7600" b="1"/>
            </a:lvl1pPr>
            <a:lvl2pPr marL="1464941" indent="0">
              <a:buNone/>
              <a:defRPr sz="6500" b="1"/>
            </a:lvl2pPr>
            <a:lvl3pPr marL="2929883" indent="0">
              <a:buNone/>
              <a:defRPr sz="5700" b="1"/>
            </a:lvl3pPr>
            <a:lvl4pPr marL="4394825" indent="0">
              <a:buNone/>
              <a:defRPr sz="5200" b="1"/>
            </a:lvl4pPr>
            <a:lvl5pPr marL="5859767" indent="0">
              <a:buNone/>
              <a:defRPr sz="5200" b="1"/>
            </a:lvl5pPr>
            <a:lvl6pPr marL="7324709" indent="0">
              <a:buNone/>
              <a:defRPr sz="5200" b="1"/>
            </a:lvl6pPr>
            <a:lvl7pPr marL="8789651" indent="0">
              <a:buNone/>
              <a:defRPr sz="5200" b="1"/>
            </a:lvl7pPr>
            <a:lvl8pPr marL="10254592" indent="0">
              <a:buNone/>
              <a:defRPr sz="5200" b="1"/>
            </a:lvl8pPr>
            <a:lvl9pPr marL="11719535" indent="0">
              <a:buNone/>
              <a:defRPr sz="5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6722093" y="6959602"/>
            <a:ext cx="14550390" cy="12644121"/>
          </a:xfrm>
        </p:spPr>
        <p:txBody>
          <a:bodyPr/>
          <a:lstStyle>
            <a:lvl1pPr>
              <a:defRPr sz="7600"/>
            </a:lvl1pPr>
            <a:lvl2pPr>
              <a:defRPr sz="6500"/>
            </a:lvl2pPr>
            <a:lvl3pPr>
              <a:defRPr sz="5700"/>
            </a:lvl3pPr>
            <a:lvl4pPr>
              <a:defRPr sz="5200"/>
            </a:lvl4pPr>
            <a:lvl5pPr>
              <a:defRPr sz="5200"/>
            </a:lvl5pPr>
            <a:lvl6pPr>
              <a:defRPr sz="5200"/>
            </a:lvl6pPr>
            <a:lvl7pPr>
              <a:defRPr sz="5200"/>
            </a:lvl7pPr>
            <a:lvl8pPr>
              <a:defRPr sz="5200"/>
            </a:lvl8pPr>
            <a:lvl9pPr>
              <a:defRPr sz="5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F4E1B2-4E9C-4264-AB56-E67262B8BDCE}" type="datetimeFigureOut">
              <a:rPr lang="en-US" smtClean="0"/>
              <a:t>3/20/13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A62C4B-4604-4DE7-83C5-FD9765841A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6871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F4E1B2-4E9C-4264-AB56-E67262B8BDCE}" type="datetimeFigureOut">
              <a:rPr lang="en-US" smtClean="0"/>
              <a:t>3/20/13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A62C4B-4604-4DE7-83C5-FD9765841A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2487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F4E1B2-4E9C-4264-AB56-E67262B8BDCE}" type="datetimeFigureOut">
              <a:rPr lang="en-US" smtClean="0"/>
              <a:t>3/20/13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A62C4B-4604-4DE7-83C5-FD9765841A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4455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924" y="873759"/>
            <a:ext cx="10829927" cy="3718560"/>
          </a:xfrm>
        </p:spPr>
        <p:txBody>
          <a:bodyPr anchor="b"/>
          <a:lstStyle>
            <a:lvl1pPr algn="l">
              <a:defRPr sz="65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70180" y="873765"/>
            <a:ext cx="18402300" cy="18729960"/>
          </a:xfrm>
        </p:spPr>
        <p:txBody>
          <a:bodyPr/>
          <a:lstStyle>
            <a:lvl1pPr>
              <a:defRPr sz="10200"/>
            </a:lvl1pPr>
            <a:lvl2pPr>
              <a:defRPr sz="9000"/>
            </a:lvl2pPr>
            <a:lvl3pPr>
              <a:defRPr sz="7600"/>
            </a:lvl3pPr>
            <a:lvl4pPr>
              <a:defRPr sz="6500"/>
            </a:lvl4pPr>
            <a:lvl5pPr>
              <a:defRPr sz="6500"/>
            </a:lvl5pPr>
            <a:lvl6pPr>
              <a:defRPr sz="6500"/>
            </a:lvl6pPr>
            <a:lvl7pPr>
              <a:defRPr sz="6500"/>
            </a:lvl7pPr>
            <a:lvl8pPr>
              <a:defRPr sz="6500"/>
            </a:lvl8pPr>
            <a:lvl9pPr>
              <a:defRPr sz="6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45924" y="4592325"/>
            <a:ext cx="10829927" cy="15011400"/>
          </a:xfrm>
        </p:spPr>
        <p:txBody>
          <a:bodyPr/>
          <a:lstStyle>
            <a:lvl1pPr marL="0" indent="0">
              <a:buNone/>
              <a:defRPr sz="4500"/>
            </a:lvl1pPr>
            <a:lvl2pPr marL="1464941" indent="0">
              <a:buNone/>
              <a:defRPr sz="3800"/>
            </a:lvl2pPr>
            <a:lvl3pPr marL="2929883" indent="0">
              <a:buNone/>
              <a:defRPr sz="3100"/>
            </a:lvl3pPr>
            <a:lvl4pPr marL="4394825" indent="0">
              <a:buNone/>
              <a:defRPr sz="2900"/>
            </a:lvl4pPr>
            <a:lvl5pPr marL="5859767" indent="0">
              <a:buNone/>
              <a:defRPr sz="2900"/>
            </a:lvl5pPr>
            <a:lvl6pPr marL="7324709" indent="0">
              <a:buNone/>
              <a:defRPr sz="2900"/>
            </a:lvl6pPr>
            <a:lvl7pPr marL="8789651" indent="0">
              <a:buNone/>
              <a:defRPr sz="2900"/>
            </a:lvl7pPr>
            <a:lvl8pPr marL="10254592" indent="0">
              <a:buNone/>
              <a:defRPr sz="2900"/>
            </a:lvl8pPr>
            <a:lvl9pPr marL="11719535" indent="0">
              <a:buNone/>
              <a:defRPr sz="2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F4E1B2-4E9C-4264-AB56-E67262B8BDCE}" type="datetimeFigureOut">
              <a:rPr lang="en-US" smtClean="0"/>
              <a:t>3/20/13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A62C4B-4604-4DE7-83C5-FD9765841A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1682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52237" y="15361923"/>
            <a:ext cx="19751040" cy="1813560"/>
          </a:xfrm>
        </p:spPr>
        <p:txBody>
          <a:bodyPr anchor="b"/>
          <a:lstStyle>
            <a:lvl1pPr algn="l">
              <a:defRPr sz="65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452237" y="1960881"/>
            <a:ext cx="19751040" cy="13167360"/>
          </a:xfrm>
        </p:spPr>
        <p:txBody>
          <a:bodyPr/>
          <a:lstStyle>
            <a:lvl1pPr marL="0" indent="0">
              <a:buNone/>
              <a:defRPr sz="10200"/>
            </a:lvl1pPr>
            <a:lvl2pPr marL="1464941" indent="0">
              <a:buNone/>
              <a:defRPr sz="9000"/>
            </a:lvl2pPr>
            <a:lvl3pPr marL="2929883" indent="0">
              <a:buNone/>
              <a:defRPr sz="7600"/>
            </a:lvl3pPr>
            <a:lvl4pPr marL="4394825" indent="0">
              <a:buNone/>
              <a:defRPr sz="6500"/>
            </a:lvl4pPr>
            <a:lvl5pPr marL="5859767" indent="0">
              <a:buNone/>
              <a:defRPr sz="6500"/>
            </a:lvl5pPr>
            <a:lvl6pPr marL="7324709" indent="0">
              <a:buNone/>
              <a:defRPr sz="6500"/>
            </a:lvl6pPr>
            <a:lvl7pPr marL="8789651" indent="0">
              <a:buNone/>
              <a:defRPr sz="6500"/>
            </a:lvl7pPr>
            <a:lvl8pPr marL="10254592" indent="0">
              <a:buNone/>
              <a:defRPr sz="6500"/>
            </a:lvl8pPr>
            <a:lvl9pPr marL="11719535" indent="0">
              <a:buNone/>
              <a:defRPr sz="6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52237" y="17175483"/>
            <a:ext cx="19751040" cy="2575560"/>
          </a:xfrm>
        </p:spPr>
        <p:txBody>
          <a:bodyPr/>
          <a:lstStyle>
            <a:lvl1pPr marL="0" indent="0">
              <a:buNone/>
              <a:defRPr sz="4500"/>
            </a:lvl1pPr>
            <a:lvl2pPr marL="1464941" indent="0">
              <a:buNone/>
              <a:defRPr sz="3800"/>
            </a:lvl2pPr>
            <a:lvl3pPr marL="2929883" indent="0">
              <a:buNone/>
              <a:defRPr sz="3100"/>
            </a:lvl3pPr>
            <a:lvl4pPr marL="4394825" indent="0">
              <a:buNone/>
              <a:defRPr sz="2900"/>
            </a:lvl4pPr>
            <a:lvl5pPr marL="5859767" indent="0">
              <a:buNone/>
              <a:defRPr sz="2900"/>
            </a:lvl5pPr>
            <a:lvl6pPr marL="7324709" indent="0">
              <a:buNone/>
              <a:defRPr sz="2900"/>
            </a:lvl6pPr>
            <a:lvl7pPr marL="8789651" indent="0">
              <a:buNone/>
              <a:defRPr sz="2900"/>
            </a:lvl7pPr>
            <a:lvl8pPr marL="10254592" indent="0">
              <a:buNone/>
              <a:defRPr sz="2900"/>
            </a:lvl8pPr>
            <a:lvl9pPr marL="11719535" indent="0">
              <a:buNone/>
              <a:defRPr sz="2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F4E1B2-4E9C-4264-AB56-E67262B8BDCE}" type="datetimeFigureOut">
              <a:rPr lang="en-US" smtClean="0"/>
              <a:t>3/20/13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A62C4B-4604-4DE7-83C5-FD9765841A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9914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45920" y="878841"/>
            <a:ext cx="29626560" cy="3657600"/>
          </a:xfrm>
          <a:prstGeom prst="rect">
            <a:avLst/>
          </a:prstGeom>
        </p:spPr>
        <p:txBody>
          <a:bodyPr vert="horz" lIns="292988" tIns="146495" rIns="292988" bIns="146495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45920" y="5120644"/>
            <a:ext cx="29626560" cy="14483083"/>
          </a:xfrm>
          <a:prstGeom prst="rect">
            <a:avLst/>
          </a:prstGeom>
        </p:spPr>
        <p:txBody>
          <a:bodyPr vert="horz" lIns="292988" tIns="146495" rIns="292988" bIns="146495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645920" y="20340324"/>
            <a:ext cx="7680960" cy="1168401"/>
          </a:xfrm>
          <a:prstGeom prst="rect">
            <a:avLst/>
          </a:prstGeom>
        </p:spPr>
        <p:txBody>
          <a:bodyPr vert="horz" lIns="292988" tIns="146495" rIns="292988" bIns="146495" rtlCol="0" anchor="ctr"/>
          <a:lstStyle>
            <a:lvl1pPr algn="l">
              <a:defRPr sz="3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F4E1B2-4E9C-4264-AB56-E67262B8BDCE}" type="datetimeFigureOut">
              <a:rPr lang="en-US" smtClean="0"/>
              <a:t>3/20/13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247120" y="20340324"/>
            <a:ext cx="10424160" cy="1168401"/>
          </a:xfrm>
          <a:prstGeom prst="rect">
            <a:avLst/>
          </a:prstGeom>
        </p:spPr>
        <p:txBody>
          <a:bodyPr vert="horz" lIns="292988" tIns="146495" rIns="292988" bIns="146495" rtlCol="0" anchor="ctr"/>
          <a:lstStyle>
            <a:lvl1pPr algn="ctr">
              <a:defRPr sz="3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3591520" y="20340324"/>
            <a:ext cx="7680960" cy="1168401"/>
          </a:xfrm>
          <a:prstGeom prst="rect">
            <a:avLst/>
          </a:prstGeom>
        </p:spPr>
        <p:txBody>
          <a:bodyPr vert="horz" lIns="292988" tIns="146495" rIns="292988" bIns="146495" rtlCol="0" anchor="ctr"/>
          <a:lstStyle>
            <a:lvl1pPr algn="r">
              <a:defRPr sz="3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A62C4B-4604-4DE7-83C5-FD9765841A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74149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2929883" rtl="0" eaLnBrk="1" latinLnBrk="0" hangingPunct="1">
        <a:spcBef>
          <a:spcPct val="0"/>
        </a:spcBef>
        <a:buNone/>
        <a:defRPr sz="141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98706" indent="-1098706" algn="l" defTabSz="2929883" rtl="0" eaLnBrk="1" latinLnBrk="0" hangingPunct="1">
        <a:spcBef>
          <a:spcPct val="20000"/>
        </a:spcBef>
        <a:buFont typeface="Arial" pitchFamily="34" charset="0"/>
        <a:buChar char="•"/>
        <a:defRPr sz="10200" kern="1200">
          <a:solidFill>
            <a:schemeClr val="tx1"/>
          </a:solidFill>
          <a:latin typeface="+mn-lt"/>
          <a:ea typeface="+mn-ea"/>
          <a:cs typeface="+mn-cs"/>
        </a:defRPr>
      </a:lvl1pPr>
      <a:lvl2pPr marL="2380530" indent="-915589" algn="l" defTabSz="2929883" rtl="0" eaLnBrk="1" latinLnBrk="0" hangingPunct="1">
        <a:spcBef>
          <a:spcPct val="20000"/>
        </a:spcBef>
        <a:buFont typeface="Arial" pitchFamily="34" charset="0"/>
        <a:buChar char="–"/>
        <a:defRPr sz="9000" kern="1200">
          <a:solidFill>
            <a:schemeClr val="tx1"/>
          </a:solidFill>
          <a:latin typeface="+mn-lt"/>
          <a:ea typeface="+mn-ea"/>
          <a:cs typeface="+mn-cs"/>
        </a:defRPr>
      </a:lvl2pPr>
      <a:lvl3pPr marL="3662355" indent="-732471" algn="l" defTabSz="2929883" rtl="0" eaLnBrk="1" latinLnBrk="0" hangingPunct="1">
        <a:spcBef>
          <a:spcPct val="20000"/>
        </a:spcBef>
        <a:buFont typeface="Arial" pitchFamily="34" charset="0"/>
        <a:buChar char="•"/>
        <a:defRPr sz="7600" kern="1200">
          <a:solidFill>
            <a:schemeClr val="tx1"/>
          </a:solidFill>
          <a:latin typeface="+mn-lt"/>
          <a:ea typeface="+mn-ea"/>
          <a:cs typeface="+mn-cs"/>
        </a:defRPr>
      </a:lvl3pPr>
      <a:lvl4pPr marL="5127296" indent="-732471" algn="l" defTabSz="2929883" rtl="0" eaLnBrk="1" latinLnBrk="0" hangingPunct="1">
        <a:spcBef>
          <a:spcPct val="20000"/>
        </a:spcBef>
        <a:buFont typeface="Arial" pitchFamily="34" charset="0"/>
        <a:buChar char="–"/>
        <a:defRPr sz="6500" kern="1200">
          <a:solidFill>
            <a:schemeClr val="tx1"/>
          </a:solidFill>
          <a:latin typeface="+mn-lt"/>
          <a:ea typeface="+mn-ea"/>
          <a:cs typeface="+mn-cs"/>
        </a:defRPr>
      </a:lvl4pPr>
      <a:lvl5pPr marL="6592237" indent="-732471" algn="l" defTabSz="2929883" rtl="0" eaLnBrk="1" latinLnBrk="0" hangingPunct="1">
        <a:spcBef>
          <a:spcPct val="20000"/>
        </a:spcBef>
        <a:buFont typeface="Arial" pitchFamily="34" charset="0"/>
        <a:buChar char="»"/>
        <a:defRPr sz="6500" kern="1200">
          <a:solidFill>
            <a:schemeClr val="tx1"/>
          </a:solidFill>
          <a:latin typeface="+mn-lt"/>
          <a:ea typeface="+mn-ea"/>
          <a:cs typeface="+mn-cs"/>
        </a:defRPr>
      </a:lvl5pPr>
      <a:lvl6pPr marL="8057180" indent="-732471" algn="l" defTabSz="2929883" rtl="0" eaLnBrk="1" latinLnBrk="0" hangingPunct="1">
        <a:spcBef>
          <a:spcPct val="20000"/>
        </a:spcBef>
        <a:buFont typeface="Arial" pitchFamily="34" charset="0"/>
        <a:buChar char="•"/>
        <a:defRPr sz="6500" kern="1200">
          <a:solidFill>
            <a:schemeClr val="tx1"/>
          </a:solidFill>
          <a:latin typeface="+mn-lt"/>
          <a:ea typeface="+mn-ea"/>
          <a:cs typeface="+mn-cs"/>
        </a:defRPr>
      </a:lvl6pPr>
      <a:lvl7pPr marL="9522121" indent="-732471" algn="l" defTabSz="2929883" rtl="0" eaLnBrk="1" latinLnBrk="0" hangingPunct="1">
        <a:spcBef>
          <a:spcPct val="20000"/>
        </a:spcBef>
        <a:buFont typeface="Arial" pitchFamily="34" charset="0"/>
        <a:buChar char="•"/>
        <a:defRPr sz="6500" kern="1200">
          <a:solidFill>
            <a:schemeClr val="tx1"/>
          </a:solidFill>
          <a:latin typeface="+mn-lt"/>
          <a:ea typeface="+mn-ea"/>
          <a:cs typeface="+mn-cs"/>
        </a:defRPr>
      </a:lvl7pPr>
      <a:lvl8pPr marL="10987064" indent="-732471" algn="l" defTabSz="2929883" rtl="0" eaLnBrk="1" latinLnBrk="0" hangingPunct="1">
        <a:spcBef>
          <a:spcPct val="20000"/>
        </a:spcBef>
        <a:buFont typeface="Arial" pitchFamily="34" charset="0"/>
        <a:buChar char="•"/>
        <a:defRPr sz="6500" kern="1200">
          <a:solidFill>
            <a:schemeClr val="tx1"/>
          </a:solidFill>
          <a:latin typeface="+mn-lt"/>
          <a:ea typeface="+mn-ea"/>
          <a:cs typeface="+mn-cs"/>
        </a:defRPr>
      </a:lvl8pPr>
      <a:lvl9pPr marL="12452005" indent="-732471" algn="l" defTabSz="2929883" rtl="0" eaLnBrk="1" latinLnBrk="0" hangingPunct="1">
        <a:spcBef>
          <a:spcPct val="20000"/>
        </a:spcBef>
        <a:buFont typeface="Arial" pitchFamily="34" charset="0"/>
        <a:buChar char="•"/>
        <a:defRPr sz="6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929883" rtl="0" eaLnBrk="1" latinLnBrk="0" hangingPunct="1">
        <a:defRPr sz="5700" kern="1200">
          <a:solidFill>
            <a:schemeClr val="tx1"/>
          </a:solidFill>
          <a:latin typeface="+mn-lt"/>
          <a:ea typeface="+mn-ea"/>
          <a:cs typeface="+mn-cs"/>
        </a:defRPr>
      </a:lvl1pPr>
      <a:lvl2pPr marL="1464941" algn="l" defTabSz="2929883" rtl="0" eaLnBrk="1" latinLnBrk="0" hangingPunct="1">
        <a:defRPr sz="5700" kern="1200">
          <a:solidFill>
            <a:schemeClr val="tx1"/>
          </a:solidFill>
          <a:latin typeface="+mn-lt"/>
          <a:ea typeface="+mn-ea"/>
          <a:cs typeface="+mn-cs"/>
        </a:defRPr>
      </a:lvl2pPr>
      <a:lvl3pPr marL="2929883" algn="l" defTabSz="2929883" rtl="0" eaLnBrk="1" latinLnBrk="0" hangingPunct="1">
        <a:defRPr sz="5700" kern="1200">
          <a:solidFill>
            <a:schemeClr val="tx1"/>
          </a:solidFill>
          <a:latin typeface="+mn-lt"/>
          <a:ea typeface="+mn-ea"/>
          <a:cs typeface="+mn-cs"/>
        </a:defRPr>
      </a:lvl3pPr>
      <a:lvl4pPr marL="4394825" algn="l" defTabSz="2929883" rtl="0" eaLnBrk="1" latinLnBrk="0" hangingPunct="1">
        <a:defRPr sz="5700" kern="1200">
          <a:solidFill>
            <a:schemeClr val="tx1"/>
          </a:solidFill>
          <a:latin typeface="+mn-lt"/>
          <a:ea typeface="+mn-ea"/>
          <a:cs typeface="+mn-cs"/>
        </a:defRPr>
      </a:lvl4pPr>
      <a:lvl5pPr marL="5859767" algn="l" defTabSz="2929883" rtl="0" eaLnBrk="1" latinLnBrk="0" hangingPunct="1">
        <a:defRPr sz="5700" kern="1200">
          <a:solidFill>
            <a:schemeClr val="tx1"/>
          </a:solidFill>
          <a:latin typeface="+mn-lt"/>
          <a:ea typeface="+mn-ea"/>
          <a:cs typeface="+mn-cs"/>
        </a:defRPr>
      </a:lvl5pPr>
      <a:lvl6pPr marL="7324709" algn="l" defTabSz="2929883" rtl="0" eaLnBrk="1" latinLnBrk="0" hangingPunct="1">
        <a:defRPr sz="5700" kern="1200">
          <a:solidFill>
            <a:schemeClr val="tx1"/>
          </a:solidFill>
          <a:latin typeface="+mn-lt"/>
          <a:ea typeface="+mn-ea"/>
          <a:cs typeface="+mn-cs"/>
        </a:defRPr>
      </a:lvl6pPr>
      <a:lvl7pPr marL="8789651" algn="l" defTabSz="2929883" rtl="0" eaLnBrk="1" latinLnBrk="0" hangingPunct="1">
        <a:defRPr sz="5700" kern="1200">
          <a:solidFill>
            <a:schemeClr val="tx1"/>
          </a:solidFill>
          <a:latin typeface="+mn-lt"/>
          <a:ea typeface="+mn-ea"/>
          <a:cs typeface="+mn-cs"/>
        </a:defRPr>
      </a:lvl7pPr>
      <a:lvl8pPr marL="10254592" algn="l" defTabSz="2929883" rtl="0" eaLnBrk="1" latinLnBrk="0" hangingPunct="1">
        <a:defRPr sz="5700" kern="1200">
          <a:solidFill>
            <a:schemeClr val="tx1"/>
          </a:solidFill>
          <a:latin typeface="+mn-lt"/>
          <a:ea typeface="+mn-ea"/>
          <a:cs typeface="+mn-cs"/>
        </a:defRPr>
      </a:lvl8pPr>
      <a:lvl9pPr marL="11719535" algn="l" defTabSz="2929883" rtl="0" eaLnBrk="1" latinLnBrk="0" hangingPunct="1">
        <a:defRPr sz="5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Curved Down Arrow 52"/>
          <p:cNvSpPr/>
          <p:nvPr/>
        </p:nvSpPr>
        <p:spPr>
          <a:xfrm rot="2255428" flipH="1">
            <a:off x="4381464" y="16810330"/>
            <a:ext cx="4200896" cy="1755800"/>
          </a:xfrm>
          <a:prstGeom prst="curvedDownArrow">
            <a:avLst>
              <a:gd name="adj1" fmla="val 18188"/>
              <a:gd name="adj2" fmla="val 40638"/>
              <a:gd name="adj3" fmla="val 25913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0" name="Curved Down Arrow 49"/>
          <p:cNvSpPr/>
          <p:nvPr/>
        </p:nvSpPr>
        <p:spPr>
          <a:xfrm rot="2048200">
            <a:off x="10029616" y="12372451"/>
            <a:ext cx="3602075" cy="1700330"/>
          </a:xfrm>
          <a:prstGeom prst="curvedDownArrow">
            <a:avLst>
              <a:gd name="adj1" fmla="val 18188"/>
              <a:gd name="adj2" fmla="val 40638"/>
              <a:gd name="adj3" fmla="val 25913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Curved Down Arrow 30"/>
          <p:cNvSpPr/>
          <p:nvPr/>
        </p:nvSpPr>
        <p:spPr>
          <a:xfrm rot="2048200" flipV="1">
            <a:off x="3454594" y="12687819"/>
            <a:ext cx="3605112" cy="1564225"/>
          </a:xfrm>
          <a:prstGeom prst="curvedDownArrow">
            <a:avLst>
              <a:gd name="adj1" fmla="val 18188"/>
              <a:gd name="adj2" fmla="val 40638"/>
              <a:gd name="adj3" fmla="val 25913"/>
            </a:avLst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465819" y="3053830"/>
            <a:ext cx="1040650" cy="104065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8991600" y="304800"/>
            <a:ext cx="14953491" cy="97296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292988" tIns="146495" rIns="292988" bIns="146495" rtlCol="0">
            <a:spAutoFit/>
          </a:bodyPr>
          <a:lstStyle/>
          <a:p>
            <a:pPr algn="ctr"/>
            <a:r>
              <a:rPr lang="en-US" sz="4400" b="1" dirty="0" smtClean="0">
                <a:latin typeface="Raleway"/>
                <a:cs typeface="Raleway"/>
              </a:rPr>
              <a:t>PREDICTING THE NEXT</a:t>
            </a:r>
            <a:endParaRPr lang="en-US" sz="4400" b="1" dirty="0">
              <a:latin typeface="Raleway"/>
              <a:cs typeface="Raleway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620000" y="3048000"/>
            <a:ext cx="18079479" cy="84984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292988" tIns="146495" rIns="292988" bIns="146495" rtlCol="0">
            <a:spAutoFit/>
          </a:bodyPr>
          <a:lstStyle/>
          <a:p>
            <a:pPr algn="ctr"/>
            <a:r>
              <a:rPr lang="en-US" sz="3600" dirty="0" smtClean="0">
                <a:latin typeface="Raleway"/>
                <a:cs typeface="Raleway"/>
              </a:rPr>
              <a:t>Nicholas Amoscato</a:t>
            </a:r>
            <a:r>
              <a:rPr lang="en-US" sz="3600" dirty="0">
                <a:latin typeface="Raleway"/>
                <a:cs typeface="Raleway"/>
              </a:rPr>
              <a:t> </a:t>
            </a:r>
            <a:r>
              <a:rPr lang="en-US" sz="3600" dirty="0" smtClean="0">
                <a:latin typeface="Wingdings"/>
                <a:ea typeface="Wingdings"/>
                <a:cs typeface="Wingdings"/>
                <a:sym typeface="Wingdings"/>
              </a:rPr>
              <a:t></a:t>
            </a:r>
            <a:r>
              <a:rPr lang="en-US" sz="3600" dirty="0" smtClean="0">
                <a:latin typeface="Raleway"/>
                <a:cs typeface="Raleway"/>
              </a:rPr>
              <a:t> Julie De </a:t>
            </a:r>
            <a:r>
              <a:rPr lang="en-US" sz="3600" dirty="0">
                <a:latin typeface="Raleway"/>
                <a:cs typeface="Raleway"/>
              </a:rPr>
              <a:t>Lorenzo </a:t>
            </a:r>
            <a:r>
              <a:rPr lang="en-US" sz="3600" dirty="0">
                <a:latin typeface="Wingdings"/>
                <a:ea typeface="Wingdings"/>
                <a:cs typeface="Wingdings"/>
                <a:sym typeface="Wingdings"/>
              </a:rPr>
              <a:t></a:t>
            </a:r>
            <a:r>
              <a:rPr lang="en-US" sz="3600" dirty="0">
                <a:latin typeface="Raleway"/>
                <a:cs typeface="Raleway"/>
              </a:rPr>
              <a:t> Chun </a:t>
            </a:r>
            <a:r>
              <a:rPr lang="en-US" sz="3600" dirty="0" smtClean="0">
                <a:latin typeface="Raleway"/>
                <a:cs typeface="Raleway"/>
              </a:rPr>
              <a:t>Ping Ng</a:t>
            </a:r>
            <a:endParaRPr lang="en-US" sz="3600" dirty="0">
              <a:latin typeface="Raleway"/>
              <a:cs typeface="Raleway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447106" y="2902276"/>
            <a:ext cx="7924800" cy="1311514"/>
          </a:xfrm>
          <a:prstGeom prst="rect">
            <a:avLst/>
          </a:prstGeom>
          <a:noFill/>
        </p:spPr>
        <p:txBody>
          <a:bodyPr wrap="square" lIns="292988" tIns="146495" rIns="292988" bIns="146495" rtlCol="0">
            <a:spAutoFit/>
          </a:bodyPr>
          <a:lstStyle/>
          <a:p>
            <a:r>
              <a:rPr lang="en-US" sz="6600" dirty="0" smtClean="0">
                <a:latin typeface="Raleway Light"/>
                <a:cs typeface="Raleway Light"/>
              </a:rPr>
              <a:t>INTRODUCTION</a:t>
            </a:r>
            <a:endParaRPr lang="en-US" sz="6600" dirty="0">
              <a:latin typeface="Raleway Light"/>
              <a:cs typeface="Raleway Light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762000" y="4292600"/>
            <a:ext cx="13639800" cy="4624531"/>
          </a:xfrm>
          <a:prstGeom prst="rect">
            <a:avLst/>
          </a:prstGeom>
        </p:spPr>
        <p:txBody>
          <a:bodyPr wrap="square" lIns="59620" tIns="29811" rIns="59620" bIns="29811">
            <a:spAutoFit/>
          </a:bodyPr>
          <a:lstStyle/>
          <a:p>
            <a:pPr marL="957263" lvl="1" indent="-554038" fontAlgn="base">
              <a:lnSpc>
                <a:spcPct val="110000"/>
              </a:lnSpc>
              <a:spcAft>
                <a:spcPts val="1200"/>
              </a:spcAft>
              <a:buFont typeface="Arial"/>
              <a:buChar char="•"/>
            </a:pPr>
            <a:r>
              <a:rPr lang="en-US" sz="3600" dirty="0" smtClean="0">
                <a:latin typeface="Helvetica Neue Light"/>
                <a:cs typeface="Helvetica Neue Light"/>
              </a:rPr>
              <a:t>Investigate </a:t>
            </a:r>
            <a:r>
              <a:rPr lang="en-US" sz="3600" dirty="0">
                <a:latin typeface="Helvetica Neue Light"/>
                <a:cs typeface="Helvetica Neue Light"/>
              </a:rPr>
              <a:t>relationship between a movie’s </a:t>
            </a:r>
            <a:r>
              <a:rPr lang="en-US" sz="3600" dirty="0">
                <a:solidFill>
                  <a:srgbClr val="F9C642"/>
                </a:solidFill>
                <a:latin typeface="Helvetica Neue Light"/>
                <a:cs typeface="Helvetica Neue Light"/>
              </a:rPr>
              <a:t>attributes </a:t>
            </a:r>
            <a:r>
              <a:rPr lang="en-US" sz="3600" dirty="0">
                <a:latin typeface="Helvetica Neue Light"/>
                <a:cs typeface="Helvetica Neue Light"/>
              </a:rPr>
              <a:t>and the </a:t>
            </a:r>
            <a:r>
              <a:rPr lang="en-US" sz="3600" dirty="0">
                <a:solidFill>
                  <a:srgbClr val="F9C642"/>
                </a:solidFill>
                <a:latin typeface="Helvetica Neue Light"/>
                <a:cs typeface="Helvetica Neue Light"/>
              </a:rPr>
              <a:t>rating </a:t>
            </a:r>
            <a:r>
              <a:rPr lang="en-US" sz="3600" dirty="0">
                <a:latin typeface="Helvetica Neue Light"/>
                <a:cs typeface="Helvetica Neue Light"/>
              </a:rPr>
              <a:t>it </a:t>
            </a:r>
            <a:r>
              <a:rPr lang="en-US" sz="3600" dirty="0" smtClean="0">
                <a:latin typeface="Helvetica Neue Light"/>
                <a:cs typeface="Helvetica Neue Light"/>
              </a:rPr>
              <a:t>received.</a:t>
            </a:r>
          </a:p>
          <a:p>
            <a:pPr marL="957263" lvl="1" indent="-554038" fontAlgn="base">
              <a:lnSpc>
                <a:spcPct val="110000"/>
              </a:lnSpc>
              <a:spcAft>
                <a:spcPts val="1200"/>
              </a:spcAft>
              <a:buFont typeface="Arial"/>
              <a:buChar char="•"/>
            </a:pPr>
            <a:r>
              <a:rPr lang="en-US" sz="3600" dirty="0" smtClean="0">
                <a:latin typeface="Helvetica Neue Light"/>
                <a:cs typeface="Helvetica Neue Light"/>
              </a:rPr>
              <a:t>Implement </a:t>
            </a:r>
            <a:r>
              <a:rPr lang="en-US" sz="3600" dirty="0">
                <a:latin typeface="Helvetica Neue Light"/>
                <a:cs typeface="Helvetica Neue Light"/>
              </a:rPr>
              <a:t>and compare the effectiveness of a </a:t>
            </a:r>
            <a:r>
              <a:rPr lang="en-US" sz="3600" dirty="0">
                <a:solidFill>
                  <a:srgbClr val="F9C642"/>
                </a:solidFill>
                <a:latin typeface="Helvetica Neue Light"/>
                <a:cs typeface="Helvetica Neue Light"/>
              </a:rPr>
              <a:t>model tree</a:t>
            </a:r>
            <a:r>
              <a:rPr lang="en-US" sz="3600" dirty="0">
                <a:latin typeface="Helvetica Neue Light"/>
                <a:cs typeface="Helvetica Neue Light"/>
              </a:rPr>
              <a:t> and a </a:t>
            </a:r>
            <a:r>
              <a:rPr lang="en-US" sz="3600" dirty="0">
                <a:solidFill>
                  <a:srgbClr val="F9C642"/>
                </a:solidFill>
                <a:latin typeface="Helvetica Neue Light"/>
                <a:cs typeface="Helvetica Neue Light"/>
              </a:rPr>
              <a:t>neural network</a:t>
            </a:r>
            <a:r>
              <a:rPr lang="en-US" sz="3600" dirty="0">
                <a:latin typeface="Helvetica Neue Light"/>
                <a:cs typeface="Helvetica Neue Light"/>
              </a:rPr>
              <a:t> that take the attributes as input and output the expected </a:t>
            </a:r>
            <a:r>
              <a:rPr lang="en-US" sz="3600" dirty="0" smtClean="0">
                <a:latin typeface="Helvetica Neue Light"/>
                <a:cs typeface="Helvetica Neue Light"/>
              </a:rPr>
              <a:t>rating.</a:t>
            </a:r>
          </a:p>
          <a:p>
            <a:pPr marL="957263" lvl="1" indent="-554038" fontAlgn="base">
              <a:lnSpc>
                <a:spcPct val="110000"/>
              </a:lnSpc>
              <a:spcAft>
                <a:spcPts val="1200"/>
              </a:spcAft>
              <a:buFont typeface="Arial"/>
              <a:buChar char="•"/>
            </a:pPr>
            <a:r>
              <a:rPr lang="en-US" sz="3600" dirty="0" smtClean="0">
                <a:latin typeface="Helvetica Neue Light"/>
                <a:cs typeface="Helvetica Neue Light"/>
              </a:rPr>
              <a:t>Compare </a:t>
            </a:r>
            <a:r>
              <a:rPr lang="en-US" sz="3600" dirty="0">
                <a:latin typeface="Helvetica Neue Light"/>
                <a:cs typeface="Helvetica Neue Light"/>
              </a:rPr>
              <a:t>the effectiveness of these models with and without feature selection using </a:t>
            </a:r>
            <a:r>
              <a:rPr lang="en-US" sz="3600" dirty="0">
                <a:solidFill>
                  <a:srgbClr val="F9C642"/>
                </a:solidFill>
                <a:latin typeface="Helvetica Neue Light"/>
                <a:cs typeface="Helvetica Neue Light"/>
              </a:rPr>
              <a:t>sequential forward </a:t>
            </a:r>
            <a:r>
              <a:rPr lang="en-US" sz="3600" dirty="0" smtClean="0">
                <a:solidFill>
                  <a:srgbClr val="F9C642"/>
                </a:solidFill>
                <a:latin typeface="Helvetica Neue Light"/>
                <a:cs typeface="Helvetica Neue Light"/>
              </a:rPr>
              <a:t>search</a:t>
            </a:r>
            <a:r>
              <a:rPr lang="en-US" sz="3600" dirty="0" smtClean="0">
                <a:latin typeface="Helvetica Neue Light"/>
                <a:cs typeface="Helvetica Neue Light"/>
              </a:rPr>
              <a:t>.</a:t>
            </a:r>
            <a:endParaRPr lang="en-US" sz="3600" dirty="0">
              <a:latin typeface="Helvetica Neue Light"/>
              <a:cs typeface="Helvetica Neue Light"/>
            </a:endParaRPr>
          </a:p>
        </p:txBody>
      </p:sp>
      <p:pic>
        <p:nvPicPr>
          <p:cNvPr id="1026" name="Picture 2" descr="http://ia.media-imdb.com/images/M/MV5BMTc3MjI0MjM0NF5BMl5BanBnXkFtZTcwMTYxMTQ1OA@@._V1_SY317_CR0,0,214,317_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437825">
            <a:off x="499315" y="15044066"/>
            <a:ext cx="3623808" cy="5566791"/>
          </a:xfrm>
          <a:prstGeom prst="rect">
            <a:avLst/>
          </a:prstGeom>
          <a:solidFill>
            <a:srgbClr val="FFFFFF">
              <a:shade val="85000"/>
            </a:srgbClr>
          </a:solidFill>
          <a:ln w="38100" cap="sq" cmpd="sng">
            <a:noFill/>
            <a:miter lim="800000"/>
          </a:ln>
          <a:effectLst>
            <a:outerShdw blurRad="180975" dist="88900" dir="2880000" algn="tl" rotWithShape="0">
              <a:srgbClr val="000000">
                <a:alpha val="2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22" name="Rectangle 21"/>
          <p:cNvSpPr/>
          <p:nvPr/>
        </p:nvSpPr>
        <p:spPr>
          <a:xfrm>
            <a:off x="7116234" y="15530070"/>
            <a:ext cx="6515100" cy="4971964"/>
          </a:xfrm>
          <a:prstGeom prst="rect">
            <a:avLst/>
          </a:prstGeom>
          <a:gradFill>
            <a:gsLst>
              <a:gs pos="0">
                <a:srgbClr val="FEE4AD"/>
              </a:gs>
              <a:gs pos="71000">
                <a:srgbClr val="FBDD99"/>
              </a:gs>
              <a:gs pos="98000">
                <a:srgbClr val="D9B97C"/>
              </a:gs>
            </a:gsLst>
            <a:lin ang="3960000" scaled="0"/>
          </a:gradFill>
          <a:ln>
            <a:solidFill>
              <a:srgbClr val="1B304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2000" dirty="0">
              <a:solidFill>
                <a:srgbClr val="000000"/>
              </a:solidFill>
              <a:latin typeface="Courier New"/>
              <a:cs typeface="Courier New"/>
            </a:endParaRPr>
          </a:p>
        </p:txBody>
      </p:sp>
      <p:sp>
        <p:nvSpPr>
          <p:cNvPr id="44" name="TextBox 43"/>
          <p:cNvSpPr txBox="1"/>
          <p:nvPr/>
        </p:nvSpPr>
        <p:spPr>
          <a:xfrm rot="424593">
            <a:off x="3628147" y="14495966"/>
            <a:ext cx="3458482" cy="552653"/>
          </a:xfrm>
          <a:prstGeom prst="rect">
            <a:avLst/>
          </a:prstGeom>
          <a:noFill/>
        </p:spPr>
        <p:txBody>
          <a:bodyPr wrap="square" lIns="59628" tIns="29814" rIns="59628" bIns="29814" rtlCol="0">
            <a:spAutoFit/>
          </a:bodyPr>
          <a:lstStyle/>
          <a:p>
            <a:pPr algn="ctr"/>
            <a:r>
              <a:rPr lang="en-US" sz="3200" dirty="0" err="1" smtClean="0">
                <a:latin typeface="Helvetica Neue Light"/>
                <a:cs typeface="Helvetica Neue Light"/>
              </a:rPr>
              <a:t>IMDb</a:t>
            </a:r>
            <a:r>
              <a:rPr lang="en-US" sz="3200" dirty="0" smtClean="0">
                <a:latin typeface="Helvetica Neue Light"/>
                <a:cs typeface="Helvetica Neue Light"/>
              </a:rPr>
              <a:t> IDs</a:t>
            </a:r>
            <a:endParaRPr lang="en-US" sz="3200" dirty="0">
              <a:latin typeface="Helvetica Neue Light"/>
              <a:cs typeface="Helvetica Neue Light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9144000" y="857090"/>
            <a:ext cx="14953491" cy="2481065"/>
          </a:xfrm>
          <a:prstGeom prst="rect">
            <a:avLst/>
          </a:prstGeom>
          <a:noFill/>
          <a:effectLst>
            <a:outerShdw blurRad="111125" dist="38100" dir="5400000" algn="t" rotWithShape="0">
              <a:prstClr val="black"/>
            </a:outerShdw>
          </a:effectLst>
        </p:spPr>
        <p:txBody>
          <a:bodyPr wrap="square" lIns="292988" tIns="146495" rIns="292988" bIns="146495" rtlCol="0">
            <a:spAutoFit/>
          </a:bodyPr>
          <a:lstStyle/>
          <a:p>
            <a:pPr algn="ctr"/>
            <a:r>
              <a:rPr lang="en-US" sz="14200" dirty="0" smtClean="0">
                <a:latin typeface="Raleway ExtraLight"/>
                <a:cs typeface="Raleway ExtraLight"/>
              </a:rPr>
              <a:t>BEST PICTURE</a:t>
            </a:r>
            <a:endParaRPr lang="en-US" sz="14200" dirty="0">
              <a:latin typeface="Raleway ExtraLight"/>
              <a:cs typeface="Raleway ExtraLight"/>
            </a:endParaRPr>
          </a:p>
        </p:txBody>
      </p:sp>
      <p:cxnSp>
        <p:nvCxnSpPr>
          <p:cNvPr id="3" name="Straight Connector 2"/>
          <p:cNvCxnSpPr/>
          <p:nvPr/>
        </p:nvCxnSpPr>
        <p:spPr>
          <a:xfrm flipH="1">
            <a:off x="11049000" y="838200"/>
            <a:ext cx="2057400" cy="0"/>
          </a:xfrm>
          <a:prstGeom prst="line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>
            <a:off x="19888200" y="838200"/>
            <a:ext cx="2057400" cy="0"/>
          </a:xfrm>
          <a:prstGeom prst="line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474711" y="2757493"/>
            <a:ext cx="1271270" cy="1403847"/>
          </a:xfrm>
          <a:prstGeom prst="rect">
            <a:avLst/>
          </a:prstGeom>
          <a:noFill/>
        </p:spPr>
        <p:txBody>
          <a:bodyPr wrap="square" lIns="292988" tIns="146495" rIns="292988" bIns="146495" rtlCol="0">
            <a:spAutoFit/>
          </a:bodyPr>
          <a:lstStyle/>
          <a:p>
            <a:r>
              <a:rPr lang="en-US" sz="7200" b="1" dirty="0" smtClean="0">
                <a:solidFill>
                  <a:srgbClr val="173B78"/>
                </a:solidFill>
                <a:latin typeface="Raleway Light"/>
                <a:cs typeface="Raleway Light"/>
              </a:rPr>
              <a:t>1</a:t>
            </a:r>
            <a:endParaRPr lang="en-US" sz="7200" b="1" dirty="0">
              <a:solidFill>
                <a:srgbClr val="173B78"/>
              </a:solidFill>
              <a:latin typeface="Raleway Light"/>
              <a:cs typeface="Raleway Light"/>
            </a:endParaRPr>
          </a:p>
        </p:txBody>
      </p:sp>
      <p:sp>
        <p:nvSpPr>
          <p:cNvPr id="36" name="Oval 35"/>
          <p:cNvSpPr/>
          <p:nvPr/>
        </p:nvSpPr>
        <p:spPr>
          <a:xfrm>
            <a:off x="465819" y="10107763"/>
            <a:ext cx="1040650" cy="104065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1447106" y="9840757"/>
            <a:ext cx="7924800" cy="1311514"/>
          </a:xfrm>
          <a:prstGeom prst="rect">
            <a:avLst/>
          </a:prstGeom>
          <a:noFill/>
        </p:spPr>
        <p:txBody>
          <a:bodyPr wrap="square" lIns="292988" tIns="146495" rIns="292988" bIns="146495" rtlCol="0">
            <a:spAutoFit/>
          </a:bodyPr>
          <a:lstStyle/>
          <a:p>
            <a:r>
              <a:rPr lang="en-US" sz="6600" dirty="0" smtClean="0">
                <a:latin typeface="Raleway Light"/>
                <a:cs typeface="Raleway Light"/>
              </a:rPr>
              <a:t>PROJECT SETUP</a:t>
            </a:r>
            <a:endParaRPr lang="en-US" sz="6600" dirty="0">
              <a:latin typeface="Raleway Light"/>
              <a:cs typeface="Raleway Light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49311" y="9780639"/>
            <a:ext cx="1271270" cy="1403847"/>
          </a:xfrm>
          <a:prstGeom prst="rect">
            <a:avLst/>
          </a:prstGeom>
          <a:noFill/>
        </p:spPr>
        <p:txBody>
          <a:bodyPr wrap="square" lIns="292988" tIns="146495" rIns="292988" bIns="146495" rtlCol="0">
            <a:spAutoFit/>
          </a:bodyPr>
          <a:lstStyle/>
          <a:p>
            <a:r>
              <a:rPr lang="en-US" sz="7200" b="1" dirty="0">
                <a:solidFill>
                  <a:srgbClr val="173B78"/>
                </a:solidFill>
                <a:latin typeface="Raleway Light"/>
                <a:cs typeface="Raleway Light"/>
              </a:rPr>
              <a:t>2</a:t>
            </a:r>
          </a:p>
        </p:txBody>
      </p:sp>
      <p:sp>
        <p:nvSpPr>
          <p:cNvPr id="26" name="Cloud 25"/>
          <p:cNvSpPr/>
          <p:nvPr/>
        </p:nvSpPr>
        <p:spPr>
          <a:xfrm rot="21294903">
            <a:off x="468356" y="11634208"/>
            <a:ext cx="5562600" cy="2586326"/>
          </a:xfrm>
          <a:prstGeom prst="cloud">
            <a:avLst/>
          </a:prstGeom>
          <a:gradFill>
            <a:gsLst>
              <a:gs pos="0">
                <a:srgbClr val="FEE4AD"/>
              </a:gs>
              <a:gs pos="71000">
                <a:srgbClr val="FBDD99"/>
              </a:gs>
              <a:gs pos="98000">
                <a:srgbClr val="D9B97C"/>
              </a:gs>
            </a:gsLst>
            <a:lin ang="3960000" scaled="0"/>
          </a:gradFill>
          <a:ln>
            <a:solidFill>
              <a:srgbClr val="1B304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 rot="20830420">
            <a:off x="1024468" y="12251270"/>
            <a:ext cx="4415250" cy="9694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pc="1100" dirty="0" err="1" smtClean="0">
                <a:solidFill>
                  <a:srgbClr val="FC002A"/>
                </a:solidFill>
              </a:rPr>
              <a:t>movielens</a:t>
            </a:r>
            <a:endParaRPr lang="en-US" b="1" spc="1100" dirty="0">
              <a:solidFill>
                <a:srgbClr val="FC002A"/>
              </a:solidFill>
            </a:endParaRPr>
          </a:p>
        </p:txBody>
      </p:sp>
      <p:sp>
        <p:nvSpPr>
          <p:cNvPr id="45" name="Cloud 44"/>
          <p:cNvSpPr/>
          <p:nvPr/>
        </p:nvSpPr>
        <p:spPr>
          <a:xfrm rot="1745892">
            <a:off x="6937062" y="11450872"/>
            <a:ext cx="4261474" cy="3869860"/>
          </a:xfrm>
          <a:prstGeom prst="cloud">
            <a:avLst/>
          </a:prstGeom>
          <a:gradFill>
            <a:gsLst>
              <a:gs pos="0">
                <a:srgbClr val="FEE4AD"/>
              </a:gs>
              <a:gs pos="71000">
                <a:srgbClr val="FBDD99"/>
              </a:gs>
              <a:gs pos="98000">
                <a:srgbClr val="D9B97C"/>
              </a:gs>
            </a:gsLst>
            <a:lin ang="3960000" scaled="0"/>
          </a:gradFill>
          <a:ln>
            <a:solidFill>
              <a:srgbClr val="1B304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4" name="Group 33"/>
          <p:cNvGrpSpPr/>
          <p:nvPr/>
        </p:nvGrpSpPr>
        <p:grpSpPr>
          <a:xfrm rot="674427">
            <a:off x="7557267" y="12062276"/>
            <a:ext cx="3051465" cy="2618589"/>
            <a:chOff x="8772235" y="11363774"/>
            <a:chExt cx="3051465" cy="2618589"/>
          </a:xfrm>
        </p:grpSpPr>
        <p:pic>
          <p:nvPicPr>
            <p:cNvPr id="32" name="Picture 31" descr="IMDb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72235" y="11363774"/>
              <a:ext cx="3051465" cy="1901346"/>
            </a:xfrm>
            <a:prstGeom prst="rect">
              <a:avLst/>
            </a:prstGeom>
          </p:spPr>
        </p:pic>
        <p:sp>
          <p:nvSpPr>
            <p:cNvPr id="33" name="TextBox 32"/>
            <p:cNvSpPr txBox="1"/>
            <p:nvPr/>
          </p:nvSpPr>
          <p:spPr>
            <a:xfrm>
              <a:off x="9564308" y="12966700"/>
              <a:ext cx="1467319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b="1" dirty="0" smtClean="0">
                  <a:solidFill>
                    <a:schemeClr val="bg1"/>
                  </a:solidFill>
                  <a:latin typeface="Arial"/>
                  <a:cs typeface="Arial"/>
                </a:rPr>
                <a:t>API</a:t>
              </a:r>
              <a:endParaRPr lang="en-US" sz="6000" b="1" dirty="0">
                <a:solidFill>
                  <a:schemeClr val="bg1"/>
                </a:solidFill>
                <a:latin typeface="Arial"/>
                <a:cs typeface="Arial"/>
              </a:endParaRPr>
            </a:p>
          </p:txBody>
        </p:sp>
      </p:grpSp>
      <p:pic>
        <p:nvPicPr>
          <p:cNvPr id="49" name="Picture 48" descr="oscar-statu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6600" y="4178300"/>
            <a:ext cx="6990287" cy="18525935"/>
          </a:xfrm>
          <a:prstGeom prst="rect">
            <a:avLst/>
          </a:prstGeom>
        </p:spPr>
      </p:pic>
      <p:sp>
        <p:nvSpPr>
          <p:cNvPr id="51" name="TextBox 50"/>
          <p:cNvSpPr txBox="1"/>
          <p:nvPr/>
        </p:nvSpPr>
        <p:spPr>
          <a:xfrm rot="1304638">
            <a:off x="10638546" y="11625767"/>
            <a:ext cx="3458482" cy="552653"/>
          </a:xfrm>
          <a:prstGeom prst="rect">
            <a:avLst/>
          </a:prstGeom>
          <a:noFill/>
        </p:spPr>
        <p:txBody>
          <a:bodyPr wrap="square" lIns="59628" tIns="29814" rIns="59628" bIns="29814" rtlCol="0">
            <a:spAutoFit/>
          </a:bodyPr>
          <a:lstStyle/>
          <a:p>
            <a:pPr algn="ctr"/>
            <a:r>
              <a:rPr lang="en-US" sz="3200" dirty="0" smtClean="0">
                <a:latin typeface="Helvetica Neue Light"/>
                <a:cs typeface="Helvetica Neue Light"/>
              </a:rPr>
              <a:t>Feature values</a:t>
            </a:r>
            <a:endParaRPr lang="en-US" sz="3200" dirty="0">
              <a:latin typeface="Helvetica Neue Light"/>
              <a:cs typeface="Helvetica Neue Light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7382934" y="15777634"/>
            <a:ext cx="6101656" cy="47089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>
                <a:solidFill>
                  <a:srgbClr val="000000"/>
                </a:solidFill>
                <a:latin typeface="Courier New"/>
                <a:cs typeface="Courier New"/>
              </a:rPr>
              <a:t>imdb_id</a:t>
            </a:r>
            <a:r>
              <a:rPr lang="en-US" sz="2000" dirty="0">
                <a:solidFill>
                  <a:srgbClr val="000000"/>
                </a:solidFill>
                <a:latin typeface="Courier New"/>
                <a:cs typeface="Courier New"/>
              </a:rPr>
              <a:t>: tt1024648</a:t>
            </a:r>
          </a:p>
          <a:p>
            <a:r>
              <a:rPr lang="en-US" sz="2000" dirty="0">
                <a:solidFill>
                  <a:srgbClr val="000000"/>
                </a:solidFill>
                <a:latin typeface="Courier New"/>
                <a:cs typeface="Courier New"/>
              </a:rPr>
              <a:t>rating: 8.2</a:t>
            </a:r>
          </a:p>
          <a:p>
            <a:r>
              <a:rPr lang="en-US" sz="2000" dirty="0" err="1">
                <a:solidFill>
                  <a:srgbClr val="000000"/>
                </a:solidFill>
                <a:latin typeface="Courier New"/>
                <a:cs typeface="Courier New"/>
              </a:rPr>
              <a:t>rating_count</a:t>
            </a:r>
            <a:r>
              <a:rPr lang="en-US" sz="2000" dirty="0">
                <a:solidFill>
                  <a:srgbClr val="000000"/>
                </a:solidFill>
                <a:latin typeface="Courier New"/>
                <a:cs typeface="Courier New"/>
              </a:rPr>
              <a:t>: 42817</a:t>
            </a:r>
          </a:p>
          <a:p>
            <a:r>
              <a:rPr lang="en-US" sz="2000" dirty="0">
                <a:solidFill>
                  <a:srgbClr val="000000"/>
                </a:solidFill>
                <a:latin typeface="Courier New"/>
                <a:cs typeface="Courier New"/>
              </a:rPr>
              <a:t>actors: Ben Affleck, Bryan Cranston,</a:t>
            </a:r>
          </a:p>
          <a:p>
            <a:r>
              <a:rPr lang="en-US" sz="2000" dirty="0">
                <a:solidFill>
                  <a:srgbClr val="000000"/>
                </a:solidFill>
                <a:latin typeface="Courier New"/>
                <a:cs typeface="Courier New"/>
              </a:rPr>
              <a:t>        Alan </a:t>
            </a:r>
            <a:r>
              <a:rPr lang="en-US" sz="2000" dirty="0" err="1">
                <a:solidFill>
                  <a:srgbClr val="000000"/>
                </a:solidFill>
                <a:latin typeface="Courier New"/>
                <a:cs typeface="Courier New"/>
              </a:rPr>
              <a:t>Arkin</a:t>
            </a:r>
            <a:r>
              <a:rPr lang="en-US" sz="2000" dirty="0">
                <a:solidFill>
                  <a:srgbClr val="000000"/>
                </a:solidFill>
                <a:latin typeface="Courier New"/>
                <a:cs typeface="Courier New"/>
              </a:rPr>
              <a:t>, John Goodman,</a:t>
            </a:r>
          </a:p>
          <a:p>
            <a:r>
              <a:rPr lang="en-US" sz="2000" dirty="0">
                <a:solidFill>
                  <a:srgbClr val="000000"/>
                </a:solidFill>
                <a:latin typeface="Courier New"/>
                <a:cs typeface="Courier New"/>
              </a:rPr>
              <a:t>        Victor Garber </a:t>
            </a:r>
          </a:p>
          <a:p>
            <a:r>
              <a:rPr lang="en-US" sz="2000" dirty="0">
                <a:solidFill>
                  <a:srgbClr val="000000"/>
                </a:solidFill>
                <a:latin typeface="Courier New"/>
                <a:cs typeface="Courier New"/>
              </a:rPr>
              <a:t>directors: Ben Affleck</a:t>
            </a:r>
          </a:p>
          <a:p>
            <a:r>
              <a:rPr lang="en-US" sz="2000" dirty="0">
                <a:solidFill>
                  <a:srgbClr val="000000"/>
                </a:solidFill>
                <a:latin typeface="Courier New"/>
                <a:cs typeface="Courier New"/>
              </a:rPr>
              <a:t>writers: Chris </a:t>
            </a:r>
            <a:r>
              <a:rPr lang="en-US" sz="2000" dirty="0" err="1">
                <a:solidFill>
                  <a:srgbClr val="000000"/>
                </a:solidFill>
                <a:latin typeface="Courier New"/>
                <a:cs typeface="Courier New"/>
              </a:rPr>
              <a:t>Terrio</a:t>
            </a:r>
            <a:r>
              <a:rPr lang="en-US" sz="2000" dirty="0">
                <a:solidFill>
                  <a:srgbClr val="000000"/>
                </a:solidFill>
                <a:latin typeface="Courier New"/>
                <a:cs typeface="Courier New"/>
              </a:rPr>
              <a:t>, </a:t>
            </a:r>
            <a:r>
              <a:rPr lang="en-US" sz="2000" dirty="0" err="1">
                <a:solidFill>
                  <a:srgbClr val="000000"/>
                </a:solidFill>
                <a:latin typeface="Courier New"/>
                <a:cs typeface="Courier New"/>
              </a:rPr>
              <a:t>Joshuah</a:t>
            </a:r>
            <a:r>
              <a:rPr lang="en-US" sz="2000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urier New"/>
                <a:cs typeface="Courier New"/>
              </a:rPr>
              <a:t>Bearman</a:t>
            </a:r>
            <a:endParaRPr lang="en-US" sz="2000" dirty="0">
              <a:solidFill>
                <a:srgbClr val="000000"/>
              </a:solidFill>
              <a:latin typeface="Courier New"/>
              <a:cs typeface="Courier New"/>
            </a:endParaRPr>
          </a:p>
          <a:p>
            <a:r>
              <a:rPr lang="en-US" sz="2000" dirty="0">
                <a:solidFill>
                  <a:srgbClr val="000000"/>
                </a:solidFill>
                <a:latin typeface="Courier New"/>
                <a:cs typeface="Courier New"/>
              </a:rPr>
              <a:t>genres: Drama, History, Thriller</a:t>
            </a:r>
          </a:p>
          <a:p>
            <a:r>
              <a:rPr lang="en-US" sz="2000" dirty="0">
                <a:solidFill>
                  <a:srgbClr val="000000"/>
                </a:solidFill>
                <a:latin typeface="Courier New"/>
                <a:cs typeface="Courier New"/>
              </a:rPr>
              <a:t>languages: English, Persian	</a:t>
            </a:r>
          </a:p>
          <a:p>
            <a:r>
              <a:rPr lang="en-US" sz="2000" dirty="0">
                <a:solidFill>
                  <a:srgbClr val="000000"/>
                </a:solidFill>
                <a:latin typeface="Courier New"/>
                <a:cs typeface="Courier New"/>
              </a:rPr>
              <a:t>country: USA	</a:t>
            </a:r>
          </a:p>
          <a:p>
            <a:r>
              <a:rPr lang="en-US" sz="2000" dirty="0">
                <a:solidFill>
                  <a:srgbClr val="000000"/>
                </a:solidFill>
                <a:latin typeface="Courier New"/>
                <a:cs typeface="Courier New"/>
              </a:rPr>
              <a:t>rating: R	</a:t>
            </a:r>
          </a:p>
          <a:p>
            <a:r>
              <a:rPr lang="en-US" sz="2000" dirty="0" err="1">
                <a:solidFill>
                  <a:srgbClr val="000000"/>
                </a:solidFill>
                <a:latin typeface="Courier New"/>
                <a:cs typeface="Courier New"/>
              </a:rPr>
              <a:t>release_date</a:t>
            </a:r>
            <a:r>
              <a:rPr lang="en-US" sz="2000" dirty="0">
                <a:solidFill>
                  <a:srgbClr val="000000"/>
                </a:solidFill>
                <a:latin typeface="Courier New"/>
                <a:cs typeface="Courier New"/>
              </a:rPr>
              <a:t>: 2012-10-12	</a:t>
            </a:r>
          </a:p>
          <a:p>
            <a:r>
              <a:rPr lang="en-US" sz="2000" dirty="0">
                <a:solidFill>
                  <a:srgbClr val="000000"/>
                </a:solidFill>
                <a:latin typeface="Courier New"/>
                <a:cs typeface="Courier New"/>
              </a:rPr>
              <a:t>Runtime: 120</a:t>
            </a:r>
          </a:p>
          <a:p>
            <a:endParaRPr lang="en-US" sz="2000" dirty="0"/>
          </a:p>
        </p:txBody>
      </p:sp>
      <p:sp>
        <p:nvSpPr>
          <p:cNvPr id="54" name="TextBox 53"/>
          <p:cNvSpPr txBox="1"/>
          <p:nvPr/>
        </p:nvSpPr>
        <p:spPr>
          <a:xfrm rot="21086082">
            <a:off x="3869059" y="17436663"/>
            <a:ext cx="3458482" cy="552653"/>
          </a:xfrm>
          <a:prstGeom prst="rect">
            <a:avLst/>
          </a:prstGeom>
          <a:noFill/>
        </p:spPr>
        <p:txBody>
          <a:bodyPr wrap="square" lIns="59628" tIns="29814" rIns="59628" bIns="29814" rtlCol="0">
            <a:spAutoFit/>
          </a:bodyPr>
          <a:lstStyle/>
          <a:p>
            <a:pPr algn="ctr"/>
            <a:r>
              <a:rPr lang="en-US" sz="3200" dirty="0" smtClean="0">
                <a:latin typeface="Helvetica Neue Light"/>
                <a:cs typeface="Helvetica Neue Light"/>
              </a:rPr>
              <a:t>Cleanup data</a:t>
            </a:r>
            <a:endParaRPr lang="en-US" sz="3200" dirty="0">
              <a:latin typeface="Helvetica Neue Light"/>
              <a:cs typeface="Helvetica Neue Light"/>
            </a:endParaRPr>
          </a:p>
        </p:txBody>
      </p:sp>
      <p:sp>
        <p:nvSpPr>
          <p:cNvPr id="55" name="Oval 54"/>
          <p:cNvSpPr/>
          <p:nvPr/>
        </p:nvSpPr>
        <p:spPr>
          <a:xfrm>
            <a:off x="23323882" y="3403394"/>
            <a:ext cx="1040650" cy="104065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/>
          <p:cNvSpPr txBox="1"/>
          <p:nvPr/>
        </p:nvSpPr>
        <p:spPr>
          <a:xfrm>
            <a:off x="24305169" y="3251840"/>
            <a:ext cx="7924800" cy="1311514"/>
          </a:xfrm>
          <a:prstGeom prst="rect">
            <a:avLst/>
          </a:prstGeom>
          <a:noFill/>
        </p:spPr>
        <p:txBody>
          <a:bodyPr wrap="square" lIns="292988" tIns="146495" rIns="292988" bIns="146495" rtlCol="0">
            <a:spAutoFit/>
          </a:bodyPr>
          <a:lstStyle/>
          <a:p>
            <a:r>
              <a:rPr lang="en-US" sz="6600" dirty="0" smtClean="0">
                <a:latin typeface="Raleway Light"/>
                <a:cs typeface="Raleway Light"/>
              </a:rPr>
              <a:t>MODEL CHOICE</a:t>
            </a:r>
            <a:endParaRPr lang="en-US" sz="6600" dirty="0">
              <a:latin typeface="Raleway Light"/>
              <a:cs typeface="Raleway Light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23307374" y="3056258"/>
            <a:ext cx="1271270" cy="1403847"/>
          </a:xfrm>
          <a:prstGeom prst="rect">
            <a:avLst/>
          </a:prstGeom>
          <a:noFill/>
        </p:spPr>
        <p:txBody>
          <a:bodyPr wrap="square" lIns="292988" tIns="146495" rIns="292988" bIns="146495" rtlCol="0">
            <a:spAutoFit/>
          </a:bodyPr>
          <a:lstStyle/>
          <a:p>
            <a:r>
              <a:rPr lang="en-US" sz="7200" b="1" dirty="0" smtClean="0">
                <a:solidFill>
                  <a:srgbClr val="173B78"/>
                </a:solidFill>
                <a:latin typeface="Raleway Light"/>
                <a:cs typeface="Raleway Light"/>
              </a:rPr>
              <a:t>3</a:t>
            </a:r>
            <a:endParaRPr lang="en-US" sz="7200" b="1" dirty="0">
              <a:solidFill>
                <a:srgbClr val="173B78"/>
              </a:solidFill>
              <a:latin typeface="Raleway Light"/>
              <a:cs typeface="Raleway Light"/>
            </a:endParaRPr>
          </a:p>
        </p:txBody>
      </p:sp>
      <p:grpSp>
        <p:nvGrpSpPr>
          <p:cNvPr id="43" name="Group 42"/>
          <p:cNvGrpSpPr/>
          <p:nvPr/>
        </p:nvGrpSpPr>
        <p:grpSpPr>
          <a:xfrm>
            <a:off x="19050309" y="4370981"/>
            <a:ext cx="6340313" cy="6930753"/>
            <a:chOff x="26171791" y="1429475"/>
            <a:chExt cx="6340313" cy="6930753"/>
          </a:xfrm>
        </p:grpSpPr>
        <p:sp>
          <p:nvSpPr>
            <p:cNvPr id="107" name="Oval 106"/>
            <p:cNvSpPr/>
            <p:nvPr/>
          </p:nvSpPr>
          <p:spPr>
            <a:xfrm>
              <a:off x="27608051" y="2030821"/>
              <a:ext cx="920641" cy="920641"/>
            </a:xfrm>
            <a:prstGeom prst="ellipse">
              <a:avLst/>
            </a:prstGeom>
            <a:solidFill>
              <a:srgbClr val="FBDD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F9C642"/>
                  </a:solidFill>
                </a:ln>
              </a:endParaRPr>
            </a:p>
          </p:txBody>
        </p:sp>
        <p:sp>
          <p:nvSpPr>
            <p:cNvPr id="108" name="Oval 107"/>
            <p:cNvSpPr/>
            <p:nvPr/>
          </p:nvSpPr>
          <p:spPr>
            <a:xfrm>
              <a:off x="27608051" y="3129013"/>
              <a:ext cx="920641" cy="920641"/>
            </a:xfrm>
            <a:prstGeom prst="ellipse">
              <a:avLst/>
            </a:prstGeom>
            <a:solidFill>
              <a:srgbClr val="FBDD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F9C642"/>
                  </a:solidFill>
                </a:ln>
              </a:endParaRPr>
            </a:p>
          </p:txBody>
        </p:sp>
        <p:sp>
          <p:nvSpPr>
            <p:cNvPr id="109" name="Oval 108"/>
            <p:cNvSpPr/>
            <p:nvPr/>
          </p:nvSpPr>
          <p:spPr>
            <a:xfrm>
              <a:off x="27608051" y="4181175"/>
              <a:ext cx="920641" cy="920641"/>
            </a:xfrm>
            <a:prstGeom prst="ellipse">
              <a:avLst/>
            </a:prstGeom>
            <a:solidFill>
              <a:srgbClr val="FBDD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F9C642"/>
                  </a:solidFill>
                </a:ln>
              </a:endParaRPr>
            </a:p>
          </p:txBody>
        </p:sp>
        <p:sp>
          <p:nvSpPr>
            <p:cNvPr id="110" name="Oval 109"/>
            <p:cNvSpPr/>
            <p:nvPr/>
          </p:nvSpPr>
          <p:spPr>
            <a:xfrm>
              <a:off x="27608051" y="5253065"/>
              <a:ext cx="920641" cy="920641"/>
            </a:xfrm>
            <a:prstGeom prst="ellipse">
              <a:avLst/>
            </a:prstGeom>
            <a:solidFill>
              <a:srgbClr val="FBDD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F9C642"/>
                  </a:solidFill>
                </a:ln>
              </a:endParaRPr>
            </a:p>
          </p:txBody>
        </p:sp>
        <p:sp>
          <p:nvSpPr>
            <p:cNvPr id="111" name="Oval 110"/>
            <p:cNvSpPr/>
            <p:nvPr/>
          </p:nvSpPr>
          <p:spPr>
            <a:xfrm>
              <a:off x="27608051" y="6288786"/>
              <a:ext cx="920641" cy="920641"/>
            </a:xfrm>
            <a:prstGeom prst="ellipse">
              <a:avLst/>
            </a:prstGeom>
            <a:solidFill>
              <a:srgbClr val="FBDD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F9C642"/>
                  </a:solidFill>
                </a:ln>
              </a:endParaRPr>
            </a:p>
          </p:txBody>
        </p:sp>
        <p:sp>
          <p:nvSpPr>
            <p:cNvPr id="112" name="Oval 111"/>
            <p:cNvSpPr/>
            <p:nvPr/>
          </p:nvSpPr>
          <p:spPr>
            <a:xfrm>
              <a:off x="27608051" y="7439587"/>
              <a:ext cx="920641" cy="920641"/>
            </a:xfrm>
            <a:prstGeom prst="ellipse">
              <a:avLst/>
            </a:prstGeom>
            <a:solidFill>
              <a:srgbClr val="FBDD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F9C642"/>
                  </a:solidFill>
                </a:ln>
              </a:endParaRPr>
            </a:p>
          </p:txBody>
        </p:sp>
        <p:sp>
          <p:nvSpPr>
            <p:cNvPr id="113" name="Oval 112"/>
            <p:cNvSpPr/>
            <p:nvPr/>
          </p:nvSpPr>
          <p:spPr>
            <a:xfrm>
              <a:off x="29436181" y="3145248"/>
              <a:ext cx="920641" cy="920641"/>
            </a:xfrm>
            <a:prstGeom prst="ellipse">
              <a:avLst/>
            </a:prstGeom>
            <a:solidFill>
              <a:srgbClr val="EFBF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F9C642"/>
                  </a:solidFill>
                </a:ln>
              </a:endParaRPr>
            </a:p>
          </p:txBody>
        </p:sp>
        <p:sp>
          <p:nvSpPr>
            <p:cNvPr id="114" name="Oval 113"/>
            <p:cNvSpPr/>
            <p:nvPr/>
          </p:nvSpPr>
          <p:spPr>
            <a:xfrm>
              <a:off x="29449333" y="4855011"/>
              <a:ext cx="920641" cy="920641"/>
            </a:xfrm>
            <a:prstGeom prst="ellipse">
              <a:avLst/>
            </a:prstGeom>
            <a:solidFill>
              <a:srgbClr val="EFBF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F9C642"/>
                  </a:solidFill>
                </a:ln>
              </a:endParaRPr>
            </a:p>
          </p:txBody>
        </p:sp>
        <p:sp>
          <p:nvSpPr>
            <p:cNvPr id="115" name="Oval 114"/>
            <p:cNvSpPr/>
            <p:nvPr/>
          </p:nvSpPr>
          <p:spPr>
            <a:xfrm>
              <a:off x="29436181" y="6475792"/>
              <a:ext cx="920641" cy="920641"/>
            </a:xfrm>
            <a:prstGeom prst="ellipse">
              <a:avLst/>
            </a:prstGeom>
            <a:solidFill>
              <a:srgbClr val="EFBF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F9C642"/>
                  </a:solidFill>
                </a:ln>
              </a:endParaRPr>
            </a:p>
          </p:txBody>
        </p:sp>
        <p:sp>
          <p:nvSpPr>
            <p:cNvPr id="116" name="Oval 115"/>
            <p:cNvSpPr/>
            <p:nvPr/>
          </p:nvSpPr>
          <p:spPr>
            <a:xfrm>
              <a:off x="31290616" y="4792744"/>
              <a:ext cx="920641" cy="920641"/>
            </a:xfrm>
            <a:prstGeom prst="ellipse">
              <a:avLst/>
            </a:prstGeom>
            <a:solidFill>
              <a:srgbClr val="EFA5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7" name="Straight Arrow Connector 116"/>
            <p:cNvCxnSpPr>
              <a:stCxn id="107" idx="6"/>
              <a:endCxn id="113" idx="2"/>
            </p:cNvCxnSpPr>
            <p:nvPr/>
          </p:nvCxnSpPr>
          <p:spPr>
            <a:xfrm>
              <a:off x="28528692" y="2491141"/>
              <a:ext cx="907488" cy="1114427"/>
            </a:xfrm>
            <a:prstGeom prst="straightConnector1">
              <a:avLst/>
            </a:prstGeom>
            <a:ln>
              <a:solidFill>
                <a:srgbClr val="FFFFFF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Arrow Connector 117"/>
            <p:cNvCxnSpPr>
              <a:stCxn id="108" idx="6"/>
              <a:endCxn id="113" idx="2"/>
            </p:cNvCxnSpPr>
            <p:nvPr/>
          </p:nvCxnSpPr>
          <p:spPr>
            <a:xfrm>
              <a:off x="28528692" y="3589334"/>
              <a:ext cx="907488" cy="16235"/>
            </a:xfrm>
            <a:prstGeom prst="straightConnector1">
              <a:avLst/>
            </a:prstGeom>
            <a:ln>
              <a:solidFill>
                <a:srgbClr val="FFFFFF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Arrow Connector 118"/>
            <p:cNvCxnSpPr>
              <a:stCxn id="109" idx="6"/>
              <a:endCxn id="113" idx="2"/>
            </p:cNvCxnSpPr>
            <p:nvPr/>
          </p:nvCxnSpPr>
          <p:spPr>
            <a:xfrm flipV="1">
              <a:off x="28528692" y="3605569"/>
              <a:ext cx="907488" cy="1035927"/>
            </a:xfrm>
            <a:prstGeom prst="straightConnector1">
              <a:avLst/>
            </a:prstGeom>
            <a:ln>
              <a:solidFill>
                <a:srgbClr val="FFFFFF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Arrow Connector 119"/>
            <p:cNvCxnSpPr>
              <a:stCxn id="110" idx="6"/>
              <a:endCxn id="113" idx="2"/>
            </p:cNvCxnSpPr>
            <p:nvPr/>
          </p:nvCxnSpPr>
          <p:spPr>
            <a:xfrm flipV="1">
              <a:off x="28528692" y="3605569"/>
              <a:ext cx="907488" cy="2107816"/>
            </a:xfrm>
            <a:prstGeom prst="straightConnector1">
              <a:avLst/>
            </a:prstGeom>
            <a:ln>
              <a:solidFill>
                <a:srgbClr val="FFFFFF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Arrow Connector 120"/>
            <p:cNvCxnSpPr>
              <a:stCxn id="111" idx="6"/>
              <a:endCxn id="113" idx="2"/>
            </p:cNvCxnSpPr>
            <p:nvPr/>
          </p:nvCxnSpPr>
          <p:spPr>
            <a:xfrm flipV="1">
              <a:off x="28528692" y="3605569"/>
              <a:ext cx="907488" cy="3143538"/>
            </a:xfrm>
            <a:prstGeom prst="straightConnector1">
              <a:avLst/>
            </a:prstGeom>
            <a:ln>
              <a:solidFill>
                <a:srgbClr val="FFFFFF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Arrow Connector 121"/>
            <p:cNvCxnSpPr>
              <a:stCxn id="112" idx="6"/>
            </p:cNvCxnSpPr>
            <p:nvPr/>
          </p:nvCxnSpPr>
          <p:spPr>
            <a:xfrm flipV="1">
              <a:off x="28528692" y="3757023"/>
              <a:ext cx="920641" cy="4142885"/>
            </a:xfrm>
            <a:prstGeom prst="straightConnector1">
              <a:avLst/>
            </a:prstGeom>
            <a:ln>
              <a:solidFill>
                <a:srgbClr val="FFFFFF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Arrow Connector 122"/>
            <p:cNvCxnSpPr>
              <a:stCxn id="107" idx="6"/>
              <a:endCxn id="114" idx="2"/>
            </p:cNvCxnSpPr>
            <p:nvPr/>
          </p:nvCxnSpPr>
          <p:spPr>
            <a:xfrm>
              <a:off x="28528692" y="2491141"/>
              <a:ext cx="920641" cy="2824190"/>
            </a:xfrm>
            <a:prstGeom prst="straightConnector1">
              <a:avLst/>
            </a:prstGeom>
            <a:ln>
              <a:solidFill>
                <a:srgbClr val="FFFFFF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Arrow Connector 123"/>
            <p:cNvCxnSpPr>
              <a:stCxn id="108" idx="6"/>
              <a:endCxn id="114" idx="2"/>
            </p:cNvCxnSpPr>
            <p:nvPr/>
          </p:nvCxnSpPr>
          <p:spPr>
            <a:xfrm>
              <a:off x="28528692" y="3589334"/>
              <a:ext cx="920641" cy="1725998"/>
            </a:xfrm>
            <a:prstGeom prst="straightConnector1">
              <a:avLst/>
            </a:prstGeom>
            <a:ln>
              <a:solidFill>
                <a:srgbClr val="FFFFFF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Arrow Connector 124"/>
            <p:cNvCxnSpPr>
              <a:stCxn id="109" idx="6"/>
              <a:endCxn id="114" idx="2"/>
            </p:cNvCxnSpPr>
            <p:nvPr/>
          </p:nvCxnSpPr>
          <p:spPr>
            <a:xfrm>
              <a:off x="28528692" y="4641495"/>
              <a:ext cx="920641" cy="673836"/>
            </a:xfrm>
            <a:prstGeom prst="straightConnector1">
              <a:avLst/>
            </a:prstGeom>
            <a:ln>
              <a:solidFill>
                <a:srgbClr val="FFFFFF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Arrow Connector 125"/>
            <p:cNvCxnSpPr>
              <a:stCxn id="110" idx="6"/>
              <a:endCxn id="114" idx="2"/>
            </p:cNvCxnSpPr>
            <p:nvPr/>
          </p:nvCxnSpPr>
          <p:spPr>
            <a:xfrm flipV="1">
              <a:off x="28528692" y="5315332"/>
              <a:ext cx="920641" cy="398053"/>
            </a:xfrm>
            <a:prstGeom prst="straightConnector1">
              <a:avLst/>
            </a:prstGeom>
            <a:ln>
              <a:solidFill>
                <a:srgbClr val="FFFFFF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Arrow Connector 126"/>
            <p:cNvCxnSpPr>
              <a:stCxn id="111" idx="6"/>
              <a:endCxn id="114" idx="2"/>
            </p:cNvCxnSpPr>
            <p:nvPr/>
          </p:nvCxnSpPr>
          <p:spPr>
            <a:xfrm flipV="1">
              <a:off x="28528692" y="5315332"/>
              <a:ext cx="920641" cy="1433775"/>
            </a:xfrm>
            <a:prstGeom prst="straightConnector1">
              <a:avLst/>
            </a:prstGeom>
            <a:ln>
              <a:solidFill>
                <a:srgbClr val="FFFFFF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Arrow Connector 127"/>
            <p:cNvCxnSpPr>
              <a:stCxn id="112" idx="6"/>
              <a:endCxn id="114" idx="2"/>
            </p:cNvCxnSpPr>
            <p:nvPr/>
          </p:nvCxnSpPr>
          <p:spPr>
            <a:xfrm flipV="1">
              <a:off x="28528692" y="5315332"/>
              <a:ext cx="920641" cy="2584576"/>
            </a:xfrm>
            <a:prstGeom prst="straightConnector1">
              <a:avLst/>
            </a:prstGeom>
            <a:ln>
              <a:solidFill>
                <a:srgbClr val="FFFFFF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Arrow Connector 128"/>
            <p:cNvCxnSpPr>
              <a:stCxn id="107" idx="6"/>
              <a:endCxn id="115" idx="2"/>
            </p:cNvCxnSpPr>
            <p:nvPr/>
          </p:nvCxnSpPr>
          <p:spPr>
            <a:xfrm>
              <a:off x="28528692" y="2491141"/>
              <a:ext cx="907488" cy="4444971"/>
            </a:xfrm>
            <a:prstGeom prst="straightConnector1">
              <a:avLst/>
            </a:prstGeom>
            <a:ln>
              <a:solidFill>
                <a:srgbClr val="FFFFFF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Arrow Connector 129"/>
            <p:cNvCxnSpPr>
              <a:stCxn id="108" idx="6"/>
            </p:cNvCxnSpPr>
            <p:nvPr/>
          </p:nvCxnSpPr>
          <p:spPr>
            <a:xfrm>
              <a:off x="28528692" y="3589334"/>
              <a:ext cx="907488" cy="3346779"/>
            </a:xfrm>
            <a:prstGeom prst="straightConnector1">
              <a:avLst/>
            </a:prstGeom>
            <a:ln>
              <a:solidFill>
                <a:srgbClr val="FFFFFF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Arrow Connector 130"/>
            <p:cNvCxnSpPr>
              <a:stCxn id="109" idx="6"/>
              <a:endCxn id="115" idx="2"/>
            </p:cNvCxnSpPr>
            <p:nvPr/>
          </p:nvCxnSpPr>
          <p:spPr>
            <a:xfrm>
              <a:off x="28528692" y="4641495"/>
              <a:ext cx="907488" cy="2294618"/>
            </a:xfrm>
            <a:prstGeom prst="straightConnector1">
              <a:avLst/>
            </a:prstGeom>
            <a:ln>
              <a:solidFill>
                <a:srgbClr val="FFFFFF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Arrow Connector 131"/>
            <p:cNvCxnSpPr>
              <a:stCxn id="110" idx="6"/>
              <a:endCxn id="115" idx="2"/>
            </p:cNvCxnSpPr>
            <p:nvPr/>
          </p:nvCxnSpPr>
          <p:spPr>
            <a:xfrm>
              <a:off x="28528692" y="5713385"/>
              <a:ext cx="907488" cy="1222728"/>
            </a:xfrm>
            <a:prstGeom prst="straightConnector1">
              <a:avLst/>
            </a:prstGeom>
            <a:ln>
              <a:solidFill>
                <a:srgbClr val="FFFFFF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Arrow Connector 132"/>
            <p:cNvCxnSpPr>
              <a:stCxn id="111" idx="6"/>
              <a:endCxn id="115" idx="2"/>
            </p:cNvCxnSpPr>
            <p:nvPr/>
          </p:nvCxnSpPr>
          <p:spPr>
            <a:xfrm>
              <a:off x="28528692" y="6749106"/>
              <a:ext cx="907488" cy="187007"/>
            </a:xfrm>
            <a:prstGeom prst="straightConnector1">
              <a:avLst/>
            </a:prstGeom>
            <a:ln>
              <a:solidFill>
                <a:srgbClr val="FFFFFF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Arrow Connector 133"/>
            <p:cNvCxnSpPr>
              <a:stCxn id="112" idx="6"/>
              <a:endCxn id="115" idx="2"/>
            </p:cNvCxnSpPr>
            <p:nvPr/>
          </p:nvCxnSpPr>
          <p:spPr>
            <a:xfrm flipV="1">
              <a:off x="28528692" y="6936113"/>
              <a:ext cx="907488" cy="963795"/>
            </a:xfrm>
            <a:prstGeom prst="straightConnector1">
              <a:avLst/>
            </a:prstGeom>
            <a:ln>
              <a:solidFill>
                <a:srgbClr val="FFFFFF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Arrow Connector 134"/>
            <p:cNvCxnSpPr/>
            <p:nvPr/>
          </p:nvCxnSpPr>
          <p:spPr>
            <a:xfrm>
              <a:off x="30344122" y="3656369"/>
              <a:ext cx="933794" cy="1647496"/>
            </a:xfrm>
            <a:prstGeom prst="straightConnector1">
              <a:avLst/>
            </a:prstGeom>
            <a:ln>
              <a:solidFill>
                <a:srgbClr val="FFFFFF"/>
              </a:solidFill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6" name="Straight Arrow Connector 135"/>
            <p:cNvCxnSpPr>
              <a:stCxn id="114" idx="6"/>
              <a:endCxn id="116" idx="2"/>
            </p:cNvCxnSpPr>
            <p:nvPr/>
          </p:nvCxnSpPr>
          <p:spPr>
            <a:xfrm flipV="1">
              <a:off x="30369975" y="5253065"/>
              <a:ext cx="920641" cy="62267"/>
            </a:xfrm>
            <a:prstGeom prst="straightConnector1">
              <a:avLst/>
            </a:prstGeom>
            <a:ln>
              <a:solidFill>
                <a:srgbClr val="FFFFFF"/>
              </a:solidFill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7" name="Straight Arrow Connector 136"/>
            <p:cNvCxnSpPr>
              <a:stCxn id="115" idx="6"/>
              <a:endCxn id="116" idx="2"/>
            </p:cNvCxnSpPr>
            <p:nvPr/>
          </p:nvCxnSpPr>
          <p:spPr>
            <a:xfrm flipV="1">
              <a:off x="30356822" y="5253065"/>
              <a:ext cx="933794" cy="1683048"/>
            </a:xfrm>
            <a:prstGeom prst="straightConnector1">
              <a:avLst/>
            </a:prstGeom>
            <a:ln>
              <a:solidFill>
                <a:srgbClr val="FFFFFF"/>
              </a:solidFill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38" name="TextBox 137"/>
            <p:cNvSpPr txBox="1"/>
            <p:nvPr/>
          </p:nvSpPr>
          <p:spPr>
            <a:xfrm>
              <a:off x="27506451" y="1429475"/>
              <a:ext cx="113364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>
                  <a:latin typeface="Helvetica Neue"/>
                  <a:cs typeface="Helvetica Neue"/>
                </a:rPr>
                <a:t>INPUT</a:t>
              </a:r>
              <a:endParaRPr lang="en-US" sz="2400" b="1" dirty="0">
                <a:latin typeface="Helvetica Neue"/>
                <a:cs typeface="Helvetica Neue"/>
              </a:endParaRPr>
            </a:p>
          </p:txBody>
        </p:sp>
        <p:sp>
          <p:nvSpPr>
            <p:cNvPr id="139" name="TextBox 138"/>
            <p:cNvSpPr txBox="1"/>
            <p:nvPr/>
          </p:nvSpPr>
          <p:spPr>
            <a:xfrm>
              <a:off x="29248501" y="2584183"/>
              <a:ext cx="138714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2400" b="1">
                  <a:latin typeface="Helvetica Neue"/>
                  <a:cs typeface="Helvetica Neue"/>
                </a:defRPr>
              </a:lvl1pPr>
            </a:lstStyle>
            <a:p>
              <a:r>
                <a:rPr lang="en-US" dirty="0" smtClean="0"/>
                <a:t>HIDDEN</a:t>
              </a:r>
              <a:endParaRPr lang="en-US" dirty="0"/>
            </a:p>
          </p:txBody>
        </p:sp>
        <p:sp>
          <p:nvSpPr>
            <p:cNvPr id="140" name="TextBox 139"/>
            <p:cNvSpPr txBox="1"/>
            <p:nvPr/>
          </p:nvSpPr>
          <p:spPr>
            <a:xfrm>
              <a:off x="31045036" y="4171619"/>
              <a:ext cx="146706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>
                  <a:latin typeface="Helvetica Neue"/>
                  <a:cs typeface="Helvetica Neue"/>
                </a:rPr>
                <a:t>OUTPUT</a:t>
              </a:r>
              <a:endParaRPr lang="en-US" sz="2400" b="1" dirty="0">
                <a:latin typeface="Helvetica Neue"/>
                <a:cs typeface="Helvetica Neue"/>
              </a:endParaRPr>
            </a:p>
          </p:txBody>
        </p:sp>
        <p:sp>
          <p:nvSpPr>
            <p:cNvPr id="141" name="TextBox 140"/>
            <p:cNvSpPr txBox="1"/>
            <p:nvPr/>
          </p:nvSpPr>
          <p:spPr>
            <a:xfrm>
              <a:off x="26171791" y="7621018"/>
              <a:ext cx="104950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Helvetica Neue"/>
                  <a:cs typeface="Helvetica Neue"/>
                </a:rPr>
                <a:t>runtime</a:t>
              </a:r>
            </a:p>
          </p:txBody>
        </p:sp>
        <p:sp>
          <p:nvSpPr>
            <p:cNvPr id="142" name="TextBox 141"/>
            <p:cNvSpPr txBox="1"/>
            <p:nvPr/>
          </p:nvSpPr>
          <p:spPr>
            <a:xfrm>
              <a:off x="26203266" y="6562770"/>
              <a:ext cx="104925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Helvetica Neue"/>
                  <a:cs typeface="Helvetica Neue"/>
                </a:rPr>
                <a:t>country</a:t>
              </a:r>
            </a:p>
          </p:txBody>
        </p:sp>
        <p:sp>
          <p:nvSpPr>
            <p:cNvPr id="143" name="TextBox 142"/>
            <p:cNvSpPr txBox="1"/>
            <p:nvPr/>
          </p:nvSpPr>
          <p:spPr>
            <a:xfrm>
              <a:off x="26193581" y="2212252"/>
              <a:ext cx="106952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Helvetica Neue"/>
                  <a:cs typeface="Helvetica Neue"/>
                </a:rPr>
                <a:t>director</a:t>
              </a:r>
              <a:endParaRPr lang="en-US" sz="2000" dirty="0">
                <a:latin typeface="Helvetica Neue"/>
                <a:cs typeface="Helvetica Neue"/>
              </a:endParaRPr>
            </a:p>
          </p:txBody>
        </p:sp>
        <p:sp>
          <p:nvSpPr>
            <p:cNvPr id="144" name="TextBox 143"/>
            <p:cNvSpPr txBox="1"/>
            <p:nvPr/>
          </p:nvSpPr>
          <p:spPr>
            <a:xfrm>
              <a:off x="26312204" y="3310444"/>
              <a:ext cx="9541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Helvetica Neue"/>
                  <a:cs typeface="Helvetica Neue"/>
                </a:rPr>
                <a:t>writers</a:t>
              </a:r>
            </a:p>
          </p:txBody>
        </p:sp>
        <p:sp>
          <p:nvSpPr>
            <p:cNvPr id="145" name="TextBox 144"/>
            <p:cNvSpPr txBox="1"/>
            <p:nvPr/>
          </p:nvSpPr>
          <p:spPr>
            <a:xfrm>
              <a:off x="27812032" y="2299081"/>
              <a:ext cx="5055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800" dirty="0" smtClean="0">
                  <a:solidFill>
                    <a:schemeClr val="bg1"/>
                  </a:solidFill>
                  <a:latin typeface="Andalus" pitchFamily="18" charset="-78"/>
                  <a:cs typeface="Andalus" pitchFamily="18" charset="-78"/>
                </a:rPr>
                <a:t>6.5</a:t>
              </a:r>
              <a:endParaRPr lang="en-US" sz="2000" dirty="0">
                <a:solidFill>
                  <a:schemeClr val="bg1"/>
                </a:solidFill>
                <a:latin typeface="Andalus" pitchFamily="18" charset="-78"/>
                <a:cs typeface="Andalus" pitchFamily="18" charset="-78"/>
              </a:endParaRPr>
            </a:p>
          </p:txBody>
        </p:sp>
        <p:sp>
          <p:nvSpPr>
            <p:cNvPr id="146" name="TextBox 145"/>
            <p:cNvSpPr txBox="1"/>
            <p:nvPr/>
          </p:nvSpPr>
          <p:spPr>
            <a:xfrm>
              <a:off x="27814489" y="3407725"/>
              <a:ext cx="5055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800" dirty="0">
                  <a:solidFill>
                    <a:schemeClr val="bg1"/>
                  </a:solidFill>
                  <a:latin typeface="Andalus" pitchFamily="18" charset="-78"/>
                  <a:cs typeface="Andalus" pitchFamily="18" charset="-78"/>
                </a:rPr>
                <a:t>6.1</a:t>
              </a:r>
            </a:p>
          </p:txBody>
        </p:sp>
        <p:sp>
          <p:nvSpPr>
            <p:cNvPr id="147" name="TextBox 146"/>
            <p:cNvSpPr txBox="1"/>
            <p:nvPr/>
          </p:nvSpPr>
          <p:spPr>
            <a:xfrm>
              <a:off x="27786384" y="7730998"/>
              <a:ext cx="5526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ctr">
                <a:defRPr sz="1800">
                  <a:solidFill>
                    <a:schemeClr val="bg1"/>
                  </a:solidFill>
                  <a:latin typeface="Andalus" pitchFamily="18" charset="-78"/>
                  <a:cs typeface="Andalus" pitchFamily="18" charset="-78"/>
                </a:defRPr>
              </a:lvl1pPr>
            </a:lstStyle>
            <a:p>
              <a:r>
                <a:rPr lang="en-US" dirty="0"/>
                <a:t>112</a:t>
              </a:r>
            </a:p>
          </p:txBody>
        </p:sp>
        <p:sp>
          <p:nvSpPr>
            <p:cNvPr id="148" name="TextBox 147"/>
            <p:cNvSpPr txBox="1"/>
            <p:nvPr/>
          </p:nvSpPr>
          <p:spPr>
            <a:xfrm>
              <a:off x="27893496" y="6539081"/>
              <a:ext cx="3130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ctr">
                <a:defRPr sz="1800">
                  <a:solidFill>
                    <a:schemeClr val="bg1"/>
                  </a:solidFill>
                  <a:latin typeface="Andalus" pitchFamily="18" charset="-78"/>
                  <a:cs typeface="Andalus" pitchFamily="18" charset="-78"/>
                </a:defRPr>
              </a:lvl1pPr>
            </a:lstStyle>
            <a:p>
              <a:r>
                <a:rPr lang="en-US" dirty="0"/>
                <a:t>3</a:t>
              </a:r>
            </a:p>
          </p:txBody>
        </p:sp>
        <p:sp>
          <p:nvSpPr>
            <p:cNvPr id="149" name="TextBox 148"/>
            <p:cNvSpPr txBox="1"/>
            <p:nvPr/>
          </p:nvSpPr>
          <p:spPr>
            <a:xfrm>
              <a:off x="26666868" y="3979058"/>
              <a:ext cx="356359" cy="19987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Andalus" pitchFamily="18" charset="-78"/>
                  <a:cs typeface="Andalus" pitchFamily="18" charset="-78"/>
                </a:rPr>
                <a:t>.</a:t>
              </a:r>
            </a:p>
            <a:p>
              <a:r>
                <a:rPr lang="en-US" sz="2000" dirty="0" smtClean="0">
                  <a:latin typeface="Andalus" pitchFamily="18" charset="-78"/>
                  <a:cs typeface="Andalus" pitchFamily="18" charset="-78"/>
                </a:rPr>
                <a:t>.</a:t>
              </a:r>
            </a:p>
            <a:p>
              <a:r>
                <a:rPr lang="en-US" sz="2000" dirty="0" smtClean="0">
                  <a:latin typeface="Andalus" pitchFamily="18" charset="-78"/>
                  <a:cs typeface="Andalus" pitchFamily="18" charset="-78"/>
                </a:rPr>
                <a:t>.</a:t>
              </a:r>
            </a:p>
            <a:p>
              <a:r>
                <a:rPr lang="en-US" sz="2000" dirty="0" smtClean="0">
                  <a:latin typeface="Andalus" pitchFamily="18" charset="-78"/>
                  <a:cs typeface="Andalus" pitchFamily="18" charset="-78"/>
                </a:rPr>
                <a:t>.</a:t>
              </a:r>
            </a:p>
          </p:txBody>
        </p:sp>
        <p:sp>
          <p:nvSpPr>
            <p:cNvPr id="150" name="TextBox 149"/>
            <p:cNvSpPr txBox="1"/>
            <p:nvPr/>
          </p:nvSpPr>
          <p:spPr>
            <a:xfrm>
              <a:off x="29592395" y="3412128"/>
              <a:ext cx="6339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800" dirty="0">
                  <a:solidFill>
                    <a:schemeClr val="bg1"/>
                  </a:solidFill>
                  <a:latin typeface="Andalus" pitchFamily="18" charset="-78"/>
                  <a:cs typeface="Andalus" pitchFamily="18" charset="-78"/>
                </a:rPr>
                <a:t>0.48</a:t>
              </a:r>
            </a:p>
          </p:txBody>
        </p:sp>
        <p:sp>
          <p:nvSpPr>
            <p:cNvPr id="151" name="TextBox 150"/>
            <p:cNvSpPr txBox="1"/>
            <p:nvPr/>
          </p:nvSpPr>
          <p:spPr>
            <a:xfrm>
              <a:off x="29590303" y="5144264"/>
              <a:ext cx="6339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ctr">
                <a:defRPr sz="1800">
                  <a:solidFill>
                    <a:schemeClr val="bg1"/>
                  </a:solidFill>
                  <a:latin typeface="Andalus" pitchFamily="18" charset="-78"/>
                  <a:cs typeface="Andalus" pitchFamily="18" charset="-78"/>
                </a:defRPr>
              </a:lvl1pPr>
            </a:lstStyle>
            <a:p>
              <a:r>
                <a:rPr lang="en-US" dirty="0"/>
                <a:t>0.61</a:t>
              </a:r>
            </a:p>
          </p:txBody>
        </p:sp>
        <p:sp>
          <p:nvSpPr>
            <p:cNvPr id="152" name="TextBox 151"/>
            <p:cNvSpPr txBox="1"/>
            <p:nvPr/>
          </p:nvSpPr>
          <p:spPr>
            <a:xfrm>
              <a:off x="29604934" y="6737859"/>
              <a:ext cx="6339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ctr">
                <a:defRPr sz="1800">
                  <a:solidFill>
                    <a:schemeClr val="bg1"/>
                  </a:solidFill>
                  <a:latin typeface="Andalus" pitchFamily="18" charset="-78"/>
                  <a:cs typeface="Andalus" pitchFamily="18" charset="-78"/>
                </a:defRPr>
              </a:lvl1pPr>
            </a:lstStyle>
            <a:p>
              <a:r>
                <a:rPr lang="en-US" dirty="0"/>
                <a:t>0.33</a:t>
              </a:r>
            </a:p>
          </p:txBody>
        </p:sp>
        <p:sp>
          <p:nvSpPr>
            <p:cNvPr id="153" name="TextBox 152"/>
            <p:cNvSpPr txBox="1"/>
            <p:nvPr/>
          </p:nvSpPr>
          <p:spPr>
            <a:xfrm>
              <a:off x="31523029" y="5081997"/>
              <a:ext cx="5055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800" dirty="0">
                  <a:solidFill>
                    <a:schemeClr val="bg1"/>
                  </a:solidFill>
                  <a:latin typeface="Andalus" pitchFamily="18" charset="-78"/>
                  <a:cs typeface="Andalus" pitchFamily="18" charset="-78"/>
                </a:rPr>
                <a:t>6.8</a:t>
              </a:r>
            </a:p>
          </p:txBody>
        </p:sp>
      </p:grpSp>
      <p:sp>
        <p:nvSpPr>
          <p:cNvPr id="156" name="Rectangle 155"/>
          <p:cNvSpPr/>
          <p:nvPr/>
        </p:nvSpPr>
        <p:spPr>
          <a:xfrm>
            <a:off x="18318465" y="13318517"/>
            <a:ext cx="13854303" cy="1000975"/>
          </a:xfrm>
          <a:prstGeom prst="rect">
            <a:avLst/>
          </a:prstGeom>
        </p:spPr>
        <p:txBody>
          <a:bodyPr wrap="square" lIns="59620" tIns="29811" rIns="59620" bIns="29811">
            <a:spAutoFit/>
          </a:bodyPr>
          <a:lstStyle/>
          <a:p>
            <a:pPr marL="957263" lvl="1" indent="-554038" fontAlgn="base">
              <a:lnSpc>
                <a:spcPct val="110000"/>
              </a:lnSpc>
              <a:spcAft>
                <a:spcPts val="1200"/>
              </a:spcAft>
              <a:buFont typeface="Arial"/>
              <a:buChar char="•"/>
            </a:pPr>
            <a:r>
              <a:rPr lang="en-US" sz="2800" dirty="0">
                <a:latin typeface="Helvetica Neue Light"/>
                <a:cs typeface="Helvetica Neue Light"/>
              </a:rPr>
              <a:t>The model tree is a tree-based model that is similar to decision trees except values at the leaves of the tree are replaced with linear models</a:t>
            </a:r>
            <a:r>
              <a:rPr lang="en-US" sz="2800" dirty="0" smtClean="0">
                <a:latin typeface="Helvetica Neue Light"/>
                <a:cs typeface="Helvetica Neue Light"/>
              </a:rPr>
              <a:t>.</a:t>
            </a:r>
            <a:endParaRPr lang="en-US" sz="2800" dirty="0">
              <a:latin typeface="Helvetica Neue Light"/>
              <a:cs typeface="Helvetica Neue Light"/>
            </a:endParaRPr>
          </a:p>
        </p:txBody>
      </p:sp>
      <p:sp>
        <p:nvSpPr>
          <p:cNvPr id="157" name="Rectangle 156"/>
          <p:cNvSpPr/>
          <p:nvPr/>
        </p:nvSpPr>
        <p:spPr>
          <a:xfrm>
            <a:off x="25230067" y="5520685"/>
            <a:ext cx="7402461" cy="7624324"/>
          </a:xfrm>
          <a:prstGeom prst="rect">
            <a:avLst/>
          </a:prstGeom>
        </p:spPr>
        <p:txBody>
          <a:bodyPr wrap="square" lIns="59620" tIns="29811" rIns="59620" bIns="29811">
            <a:spAutoFit/>
          </a:bodyPr>
          <a:lstStyle/>
          <a:p>
            <a:pPr marL="957263" lvl="1" indent="-554038" fontAlgn="base">
              <a:lnSpc>
                <a:spcPct val="110000"/>
              </a:lnSpc>
              <a:spcAft>
                <a:spcPts val="1200"/>
              </a:spcAft>
              <a:buFont typeface="Arial"/>
              <a:buChar char="•"/>
            </a:pPr>
            <a:r>
              <a:rPr lang="en-US" sz="2800" dirty="0">
                <a:latin typeface="Helvetica Neue Light"/>
                <a:cs typeface="Helvetica Neue Light"/>
              </a:rPr>
              <a:t>We will build a </a:t>
            </a:r>
            <a:r>
              <a:rPr lang="en-US" sz="2800" dirty="0" smtClean="0">
                <a:latin typeface="Helvetica Neue Light"/>
                <a:cs typeface="Helvetica Neue Light"/>
              </a:rPr>
              <a:t>three-</a:t>
            </a:r>
            <a:r>
              <a:rPr lang="en-US" sz="2800" dirty="0">
                <a:latin typeface="Helvetica Neue Light"/>
                <a:cs typeface="Helvetica Neue Light"/>
              </a:rPr>
              <a:t>layer neural </a:t>
            </a:r>
            <a:r>
              <a:rPr lang="en-US" sz="2800" dirty="0" smtClean="0">
                <a:latin typeface="Helvetica Neue Light"/>
                <a:cs typeface="Helvetica Neue Light"/>
              </a:rPr>
              <a:t>network to </a:t>
            </a:r>
            <a:r>
              <a:rPr lang="en-US" sz="2800" dirty="0">
                <a:latin typeface="Helvetica Neue Light"/>
                <a:cs typeface="Helvetica Neue Light"/>
              </a:rPr>
              <a:t>find the relationship between the movie attributes and the movie ratings.</a:t>
            </a:r>
          </a:p>
          <a:p>
            <a:pPr marL="957263" lvl="1" indent="-554038" fontAlgn="base">
              <a:lnSpc>
                <a:spcPct val="110000"/>
              </a:lnSpc>
              <a:spcAft>
                <a:spcPts val="1200"/>
              </a:spcAft>
              <a:buFont typeface="Arial"/>
              <a:buChar char="•"/>
            </a:pPr>
            <a:r>
              <a:rPr lang="en-US" sz="2800" dirty="0">
                <a:latin typeface="Helvetica Neue Light"/>
                <a:cs typeface="Helvetica Neue Light"/>
              </a:rPr>
              <a:t>The </a:t>
            </a:r>
            <a:r>
              <a:rPr lang="en-US" sz="2800" dirty="0" err="1">
                <a:latin typeface="Helvetica Neue Light"/>
                <a:cs typeface="Helvetica Neue Light"/>
              </a:rPr>
              <a:t>feedforward</a:t>
            </a:r>
            <a:r>
              <a:rPr lang="en-US" sz="2800" dirty="0">
                <a:latin typeface="Helvetica Neue Light"/>
                <a:cs typeface="Helvetica Neue Light"/>
              </a:rPr>
              <a:t> network will define the function that calculates the predicted movie ratings with </a:t>
            </a:r>
            <a:r>
              <a:rPr lang="en-US" sz="2800" dirty="0" err="1">
                <a:latin typeface="Helvetica Neue Light"/>
                <a:cs typeface="Helvetica Neue Light"/>
              </a:rPr>
              <a:t>backpropagation</a:t>
            </a:r>
            <a:r>
              <a:rPr lang="en-US" sz="2800" dirty="0">
                <a:latin typeface="Helvetica Neue Light"/>
                <a:cs typeface="Helvetica Neue Light"/>
              </a:rPr>
              <a:t> algorithm.</a:t>
            </a:r>
          </a:p>
          <a:p>
            <a:pPr marL="957263" lvl="1" indent="-554038" fontAlgn="base">
              <a:lnSpc>
                <a:spcPct val="110000"/>
              </a:lnSpc>
              <a:spcAft>
                <a:spcPts val="1200"/>
              </a:spcAft>
              <a:buFont typeface="Arial"/>
              <a:buChar char="•"/>
            </a:pPr>
            <a:r>
              <a:rPr lang="en-US" sz="2800" dirty="0">
                <a:latin typeface="Helvetica Neue Light"/>
                <a:cs typeface="Helvetica Neue Light"/>
              </a:rPr>
              <a:t>The model will calculate the error at the output and update the corresponding connection weights using online gradient descent method</a:t>
            </a:r>
            <a:r>
              <a:rPr lang="en-US" sz="2800" dirty="0" smtClean="0">
                <a:latin typeface="Helvetica Neue Light"/>
                <a:cs typeface="Helvetica Neue Light"/>
              </a:rPr>
              <a:t>.</a:t>
            </a:r>
            <a:endParaRPr lang="en-US" sz="2800" dirty="0">
              <a:latin typeface="Helvetica Neue Light"/>
              <a:cs typeface="Helvetica Neue Light"/>
            </a:endParaRPr>
          </a:p>
          <a:p>
            <a:pPr marL="957263" lvl="1" indent="-554038" fontAlgn="base">
              <a:lnSpc>
                <a:spcPct val="110000"/>
              </a:lnSpc>
              <a:spcAft>
                <a:spcPts val="1200"/>
              </a:spcAft>
              <a:buFont typeface="Arial"/>
              <a:buChar char="•"/>
            </a:pPr>
            <a:r>
              <a:rPr lang="en-US" sz="2800" dirty="0">
                <a:latin typeface="Helvetica Neue Light"/>
                <a:cs typeface="Helvetica Neue Light"/>
              </a:rPr>
              <a:t>The neurons in the hidden layer will use sigmoid functions as the activation functions and the output will consist of a linear model.</a:t>
            </a:r>
          </a:p>
        </p:txBody>
      </p:sp>
      <p:grpSp>
        <p:nvGrpSpPr>
          <p:cNvPr id="1025" name="Group 1024"/>
          <p:cNvGrpSpPr/>
          <p:nvPr/>
        </p:nvGrpSpPr>
        <p:grpSpPr>
          <a:xfrm>
            <a:off x="25039771" y="15342326"/>
            <a:ext cx="7760098" cy="5091815"/>
            <a:chOff x="24938173" y="14071601"/>
            <a:chExt cx="7760098" cy="5091815"/>
          </a:xfrm>
        </p:grpSpPr>
        <p:sp>
          <p:nvSpPr>
            <p:cNvPr id="159" name="Oval 158"/>
            <p:cNvSpPr/>
            <p:nvPr/>
          </p:nvSpPr>
          <p:spPr>
            <a:xfrm>
              <a:off x="28154963" y="14071601"/>
              <a:ext cx="1054413" cy="1058893"/>
            </a:xfrm>
            <a:prstGeom prst="ellipse">
              <a:avLst/>
            </a:prstGeom>
            <a:solidFill>
              <a:srgbClr val="FBDD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>
                  <a:solidFill>
                    <a:srgbClr val="F9C642"/>
                  </a:solidFill>
                </a:ln>
              </a:endParaRPr>
            </a:p>
          </p:txBody>
        </p:sp>
        <p:sp>
          <p:nvSpPr>
            <p:cNvPr id="160" name="Oval 159"/>
            <p:cNvSpPr/>
            <p:nvPr/>
          </p:nvSpPr>
          <p:spPr>
            <a:xfrm>
              <a:off x="26773725" y="15579609"/>
              <a:ext cx="1054413" cy="1058893"/>
            </a:xfrm>
            <a:prstGeom prst="ellipse">
              <a:avLst/>
            </a:prstGeom>
            <a:solidFill>
              <a:srgbClr val="EFBF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>
                  <a:solidFill>
                    <a:srgbClr val="F9C642"/>
                  </a:solidFill>
                </a:ln>
              </a:endParaRPr>
            </a:p>
          </p:txBody>
        </p:sp>
        <p:sp>
          <p:nvSpPr>
            <p:cNvPr id="161" name="Oval 160"/>
            <p:cNvSpPr/>
            <p:nvPr/>
          </p:nvSpPr>
          <p:spPr>
            <a:xfrm>
              <a:off x="28424107" y="16042277"/>
              <a:ext cx="83081" cy="83081"/>
            </a:xfrm>
            <a:prstGeom prst="ellipse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Oval 161"/>
            <p:cNvSpPr/>
            <p:nvPr/>
          </p:nvSpPr>
          <p:spPr>
            <a:xfrm flipV="1">
              <a:off x="28977989" y="16053676"/>
              <a:ext cx="83081" cy="83081"/>
            </a:xfrm>
            <a:prstGeom prst="ellipse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Oval 162"/>
            <p:cNvSpPr/>
            <p:nvPr/>
          </p:nvSpPr>
          <p:spPr>
            <a:xfrm flipV="1">
              <a:off x="28701048" y="16053676"/>
              <a:ext cx="83081" cy="83081"/>
            </a:xfrm>
            <a:prstGeom prst="ellipse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/>
            <p:cNvSpPr/>
            <p:nvPr/>
          </p:nvSpPr>
          <p:spPr>
            <a:xfrm>
              <a:off x="29731727" y="15538069"/>
              <a:ext cx="1054413" cy="1058893"/>
            </a:xfrm>
            <a:prstGeom prst="ellipse">
              <a:avLst/>
            </a:prstGeom>
            <a:solidFill>
              <a:srgbClr val="EFBF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>
                  <a:solidFill>
                    <a:srgbClr val="F9C642"/>
                  </a:solidFill>
                </a:ln>
              </a:endParaRPr>
            </a:p>
          </p:txBody>
        </p:sp>
        <p:cxnSp>
          <p:nvCxnSpPr>
            <p:cNvPr id="165" name="Straight Arrow Connector 164"/>
            <p:cNvCxnSpPr>
              <a:stCxn id="159" idx="3"/>
              <a:endCxn id="160" idx="0"/>
            </p:cNvCxnSpPr>
            <p:nvPr/>
          </p:nvCxnSpPr>
          <p:spPr>
            <a:xfrm flipH="1">
              <a:off x="27300933" y="14975423"/>
              <a:ext cx="1008445" cy="604186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Arrow Connector 165"/>
            <p:cNvCxnSpPr>
              <a:stCxn id="159" idx="5"/>
              <a:endCxn id="164" idx="1"/>
            </p:cNvCxnSpPr>
            <p:nvPr/>
          </p:nvCxnSpPr>
          <p:spPr>
            <a:xfrm>
              <a:off x="29054962" y="14975423"/>
              <a:ext cx="831179" cy="717717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7" name="Oval 166"/>
            <p:cNvSpPr/>
            <p:nvPr/>
          </p:nvSpPr>
          <p:spPr>
            <a:xfrm>
              <a:off x="24938173" y="17388686"/>
              <a:ext cx="1054413" cy="1058893"/>
            </a:xfrm>
            <a:prstGeom prst="ellipse">
              <a:avLst/>
            </a:prstGeom>
            <a:solidFill>
              <a:srgbClr val="EFA5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8" name="Oval 167"/>
            <p:cNvSpPr/>
            <p:nvPr/>
          </p:nvSpPr>
          <p:spPr>
            <a:xfrm>
              <a:off x="26219843" y="17811430"/>
              <a:ext cx="83081" cy="83081"/>
            </a:xfrm>
            <a:prstGeom prst="ellipse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/>
            <p:cNvSpPr/>
            <p:nvPr/>
          </p:nvSpPr>
          <p:spPr>
            <a:xfrm flipV="1">
              <a:off x="26773725" y="17822829"/>
              <a:ext cx="83081" cy="83081"/>
            </a:xfrm>
            <a:prstGeom prst="ellipse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/>
            <p:cNvSpPr/>
            <p:nvPr/>
          </p:nvSpPr>
          <p:spPr>
            <a:xfrm flipV="1">
              <a:off x="26496784" y="17822829"/>
              <a:ext cx="83081" cy="83081"/>
            </a:xfrm>
            <a:prstGeom prst="ellipse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/>
            <p:cNvSpPr/>
            <p:nvPr/>
          </p:nvSpPr>
          <p:spPr>
            <a:xfrm>
              <a:off x="27068842" y="17389498"/>
              <a:ext cx="1054413" cy="1058893"/>
            </a:xfrm>
            <a:prstGeom prst="ellipse">
              <a:avLst/>
            </a:prstGeom>
            <a:solidFill>
              <a:srgbClr val="EFA5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72" name="Straight Arrow Connector 171"/>
            <p:cNvCxnSpPr>
              <a:stCxn id="160" idx="4"/>
              <a:endCxn id="171" idx="0"/>
            </p:cNvCxnSpPr>
            <p:nvPr/>
          </p:nvCxnSpPr>
          <p:spPr>
            <a:xfrm>
              <a:off x="27300933" y="16638501"/>
              <a:ext cx="295117" cy="750997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Arrow Connector 172"/>
            <p:cNvCxnSpPr>
              <a:stCxn id="160" idx="4"/>
              <a:endCxn id="167" idx="0"/>
            </p:cNvCxnSpPr>
            <p:nvPr/>
          </p:nvCxnSpPr>
          <p:spPr>
            <a:xfrm flipH="1">
              <a:off x="25465380" y="16638501"/>
              <a:ext cx="1835552" cy="750185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4" name="Oval 173"/>
            <p:cNvSpPr/>
            <p:nvPr/>
          </p:nvSpPr>
          <p:spPr>
            <a:xfrm>
              <a:off x="28341026" y="17823653"/>
              <a:ext cx="83081" cy="83081"/>
            </a:xfrm>
            <a:prstGeom prst="ellipse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/>
            <p:cNvSpPr/>
            <p:nvPr/>
          </p:nvSpPr>
          <p:spPr>
            <a:xfrm flipV="1">
              <a:off x="28894908" y="17835052"/>
              <a:ext cx="83081" cy="83081"/>
            </a:xfrm>
            <a:prstGeom prst="ellipse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/>
            <p:cNvSpPr/>
            <p:nvPr/>
          </p:nvSpPr>
          <p:spPr>
            <a:xfrm flipV="1">
              <a:off x="28617967" y="17835052"/>
              <a:ext cx="83081" cy="83081"/>
            </a:xfrm>
            <a:prstGeom prst="ellipse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76"/>
            <p:cNvSpPr/>
            <p:nvPr/>
          </p:nvSpPr>
          <p:spPr>
            <a:xfrm>
              <a:off x="29184127" y="17347145"/>
              <a:ext cx="1054413" cy="1058893"/>
            </a:xfrm>
            <a:prstGeom prst="ellipse">
              <a:avLst/>
            </a:prstGeom>
            <a:solidFill>
              <a:srgbClr val="EFA5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8" name="Oval 177"/>
            <p:cNvSpPr/>
            <p:nvPr/>
          </p:nvSpPr>
          <p:spPr>
            <a:xfrm>
              <a:off x="30492877" y="17822828"/>
              <a:ext cx="83081" cy="83081"/>
            </a:xfrm>
            <a:prstGeom prst="ellipse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78"/>
            <p:cNvSpPr/>
            <p:nvPr/>
          </p:nvSpPr>
          <p:spPr>
            <a:xfrm flipV="1">
              <a:off x="31046759" y="17834227"/>
              <a:ext cx="83081" cy="83081"/>
            </a:xfrm>
            <a:prstGeom prst="ellipse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/>
            <p:cNvSpPr/>
            <p:nvPr/>
          </p:nvSpPr>
          <p:spPr>
            <a:xfrm flipV="1">
              <a:off x="30769818" y="17834227"/>
              <a:ext cx="83081" cy="83081"/>
            </a:xfrm>
            <a:prstGeom prst="ellipse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/>
            <p:cNvSpPr/>
            <p:nvPr/>
          </p:nvSpPr>
          <p:spPr>
            <a:xfrm>
              <a:off x="31269531" y="17347145"/>
              <a:ext cx="1054413" cy="1058893"/>
            </a:xfrm>
            <a:prstGeom prst="ellipse">
              <a:avLst/>
            </a:prstGeom>
            <a:solidFill>
              <a:srgbClr val="EFA5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82" name="Straight Arrow Connector 181"/>
            <p:cNvCxnSpPr>
              <a:stCxn id="164" idx="4"/>
              <a:endCxn id="177" idx="0"/>
            </p:cNvCxnSpPr>
            <p:nvPr/>
          </p:nvCxnSpPr>
          <p:spPr>
            <a:xfrm flipH="1">
              <a:off x="29711334" y="16596962"/>
              <a:ext cx="547600" cy="750183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Arrow Connector 182"/>
            <p:cNvCxnSpPr>
              <a:stCxn id="164" idx="4"/>
              <a:endCxn id="181" idx="0"/>
            </p:cNvCxnSpPr>
            <p:nvPr/>
          </p:nvCxnSpPr>
          <p:spPr>
            <a:xfrm>
              <a:off x="30258934" y="16596962"/>
              <a:ext cx="1537804" cy="750183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urved Connector 47"/>
            <p:cNvCxnSpPr/>
            <p:nvPr/>
          </p:nvCxnSpPr>
          <p:spPr>
            <a:xfrm flipV="1">
              <a:off x="25052872" y="17610668"/>
              <a:ext cx="762000" cy="550332"/>
            </a:xfrm>
            <a:prstGeom prst="curvedConnector3">
              <a:avLst/>
            </a:prstGeom>
            <a:ln>
              <a:solidFill>
                <a:srgbClr val="704D2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urved Connector 187"/>
            <p:cNvCxnSpPr/>
            <p:nvPr/>
          </p:nvCxnSpPr>
          <p:spPr>
            <a:xfrm flipV="1">
              <a:off x="27203405" y="17627601"/>
              <a:ext cx="762000" cy="550332"/>
            </a:xfrm>
            <a:prstGeom prst="curvedConnector3">
              <a:avLst/>
            </a:prstGeom>
            <a:ln>
              <a:solidFill>
                <a:srgbClr val="704D2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urved Connector 188"/>
            <p:cNvCxnSpPr/>
            <p:nvPr/>
          </p:nvCxnSpPr>
          <p:spPr>
            <a:xfrm flipV="1">
              <a:off x="29320072" y="17585268"/>
              <a:ext cx="762000" cy="550332"/>
            </a:xfrm>
            <a:prstGeom prst="curvedConnector3">
              <a:avLst/>
            </a:prstGeom>
            <a:ln>
              <a:solidFill>
                <a:srgbClr val="704D2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urved Connector 189"/>
            <p:cNvCxnSpPr/>
            <p:nvPr/>
          </p:nvCxnSpPr>
          <p:spPr>
            <a:xfrm flipV="1">
              <a:off x="31411338" y="17585268"/>
              <a:ext cx="762000" cy="550332"/>
            </a:xfrm>
            <a:prstGeom prst="curvedConnector3">
              <a:avLst/>
            </a:prstGeom>
            <a:ln>
              <a:solidFill>
                <a:srgbClr val="704D2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1" name="TextBox 190"/>
            <p:cNvSpPr txBox="1"/>
            <p:nvPr/>
          </p:nvSpPr>
          <p:spPr>
            <a:xfrm>
              <a:off x="29386006" y="14265216"/>
              <a:ext cx="108234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>
                  <a:latin typeface="Helvetica Neue"/>
                  <a:cs typeface="Helvetica Neue"/>
                </a:rPr>
                <a:t>ROOT</a:t>
              </a:r>
              <a:endParaRPr lang="en-US" sz="2400" b="1" dirty="0">
                <a:latin typeface="Helvetica Neue"/>
                <a:cs typeface="Helvetica Neue"/>
              </a:endParaRPr>
            </a:p>
          </p:txBody>
        </p:sp>
        <p:sp>
          <p:nvSpPr>
            <p:cNvPr id="192" name="TextBox 191"/>
            <p:cNvSpPr txBox="1"/>
            <p:nvPr/>
          </p:nvSpPr>
          <p:spPr>
            <a:xfrm>
              <a:off x="30910602" y="15636817"/>
              <a:ext cx="178766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>
                  <a:latin typeface="Helvetica Neue"/>
                  <a:cs typeface="Helvetica Neue"/>
                </a:rPr>
                <a:t>NOMINAL</a:t>
              </a:r>
            </a:p>
            <a:p>
              <a:r>
                <a:rPr lang="en-US" sz="2400" b="1" dirty="0" smtClean="0">
                  <a:latin typeface="Helvetica Neue"/>
                  <a:cs typeface="Helvetica Neue"/>
                </a:rPr>
                <a:t>FEATURES</a:t>
              </a:r>
              <a:endParaRPr lang="en-US" sz="2400" b="1" dirty="0">
                <a:latin typeface="Helvetica Neue"/>
                <a:cs typeface="Helvetica Neue"/>
              </a:endParaRPr>
            </a:p>
          </p:txBody>
        </p:sp>
        <p:sp>
          <p:nvSpPr>
            <p:cNvPr id="193" name="TextBox 192"/>
            <p:cNvSpPr txBox="1"/>
            <p:nvPr/>
          </p:nvSpPr>
          <p:spPr>
            <a:xfrm>
              <a:off x="26314402" y="18701751"/>
              <a:ext cx="453813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smtClean="0">
                  <a:latin typeface="Helvetica Neue"/>
                  <a:cs typeface="Helvetica Neue"/>
                </a:rPr>
                <a:t>LINEAR MODELS</a:t>
              </a:r>
              <a:endParaRPr lang="en-US" sz="2400" b="1" dirty="0">
                <a:latin typeface="Helvetica Neue"/>
                <a:cs typeface="Helvetica Neue"/>
              </a:endParaRPr>
            </a:p>
          </p:txBody>
        </p:sp>
      </p:grpSp>
      <p:sp>
        <p:nvSpPr>
          <p:cNvPr id="195" name="TextBox 194"/>
          <p:cNvSpPr txBox="1"/>
          <p:nvPr/>
        </p:nvSpPr>
        <p:spPr>
          <a:xfrm>
            <a:off x="25221565" y="4539523"/>
            <a:ext cx="7562141" cy="911404"/>
          </a:xfrm>
          <a:prstGeom prst="rect">
            <a:avLst/>
          </a:prstGeom>
          <a:noFill/>
        </p:spPr>
        <p:txBody>
          <a:bodyPr wrap="square" lIns="292988" tIns="146495" rIns="292988" bIns="146495" rtlCol="0">
            <a:spAutoFit/>
          </a:bodyPr>
          <a:lstStyle/>
          <a:p>
            <a:r>
              <a:rPr lang="en-US" sz="4000" dirty="0" smtClean="0">
                <a:latin typeface="Raleway Light"/>
                <a:cs typeface="Raleway Light"/>
              </a:rPr>
              <a:t>NEURAL NETWORK</a:t>
            </a:r>
            <a:endParaRPr lang="en-US" sz="4000" dirty="0">
              <a:latin typeface="Raleway Light"/>
              <a:cs typeface="Raleway Light"/>
            </a:endParaRPr>
          </a:p>
        </p:txBody>
      </p:sp>
      <p:sp>
        <p:nvSpPr>
          <p:cNvPr id="196" name="TextBox 195"/>
          <p:cNvSpPr txBox="1"/>
          <p:nvPr/>
        </p:nvSpPr>
        <p:spPr>
          <a:xfrm>
            <a:off x="18292878" y="12350273"/>
            <a:ext cx="7562141" cy="911404"/>
          </a:xfrm>
          <a:prstGeom prst="rect">
            <a:avLst/>
          </a:prstGeom>
          <a:noFill/>
        </p:spPr>
        <p:txBody>
          <a:bodyPr wrap="square" lIns="292988" tIns="146495" rIns="292988" bIns="146495" rtlCol="0">
            <a:spAutoFit/>
          </a:bodyPr>
          <a:lstStyle/>
          <a:p>
            <a:r>
              <a:rPr lang="en-US" sz="4000" dirty="0" smtClean="0">
                <a:latin typeface="Raleway Light"/>
                <a:cs typeface="Raleway Light"/>
              </a:rPr>
              <a:t>MODEL TREE</a:t>
            </a:r>
            <a:endParaRPr lang="en-US" sz="4000" dirty="0">
              <a:latin typeface="Raleway Light"/>
              <a:cs typeface="Raleway Light"/>
            </a:endParaRPr>
          </a:p>
        </p:txBody>
      </p:sp>
      <p:sp>
        <p:nvSpPr>
          <p:cNvPr id="198" name="Rectangle 197"/>
          <p:cNvSpPr/>
          <p:nvPr/>
        </p:nvSpPr>
        <p:spPr>
          <a:xfrm>
            <a:off x="18318466" y="14396074"/>
            <a:ext cx="9871190" cy="1948926"/>
          </a:xfrm>
          <a:prstGeom prst="rect">
            <a:avLst/>
          </a:prstGeom>
        </p:spPr>
        <p:txBody>
          <a:bodyPr wrap="square" lIns="59620" tIns="29811" rIns="59620" bIns="29811">
            <a:spAutoFit/>
          </a:bodyPr>
          <a:lstStyle/>
          <a:p>
            <a:pPr marL="957263" lvl="1" indent="-554038" fontAlgn="base">
              <a:lnSpc>
                <a:spcPct val="110000"/>
              </a:lnSpc>
              <a:spcAft>
                <a:spcPts val="1200"/>
              </a:spcAft>
              <a:buFont typeface="Arial"/>
              <a:buChar char="•"/>
            </a:pPr>
            <a:r>
              <a:rPr lang="en-US" sz="2800" dirty="0">
                <a:latin typeface="Helvetica Neue Light"/>
                <a:cs typeface="Helvetica Neue Light"/>
              </a:rPr>
              <a:t>Given the continuous output, we will build the tree by maximizing the expected error reduction where error is measured by the standard deviation of a data set’s ratings</a:t>
            </a:r>
            <a:r>
              <a:rPr lang="en-US" sz="2800" dirty="0" smtClean="0">
                <a:latin typeface="Helvetica Neue Light"/>
                <a:cs typeface="Helvetica Neue Light"/>
              </a:rPr>
              <a:t>.</a:t>
            </a:r>
            <a:endParaRPr lang="en-US" sz="2800" dirty="0">
              <a:latin typeface="Helvetica Neue Light"/>
              <a:cs typeface="Helvetica Neue Light"/>
            </a:endParaRPr>
          </a:p>
        </p:txBody>
      </p:sp>
      <p:sp>
        <p:nvSpPr>
          <p:cNvPr id="199" name="Rectangle 198"/>
          <p:cNvSpPr/>
          <p:nvPr/>
        </p:nvSpPr>
        <p:spPr>
          <a:xfrm>
            <a:off x="18318467" y="16397251"/>
            <a:ext cx="7927739" cy="1474951"/>
          </a:xfrm>
          <a:prstGeom prst="rect">
            <a:avLst/>
          </a:prstGeom>
        </p:spPr>
        <p:txBody>
          <a:bodyPr wrap="square" lIns="59620" tIns="29811" rIns="59620" bIns="29811">
            <a:spAutoFit/>
          </a:bodyPr>
          <a:lstStyle/>
          <a:p>
            <a:pPr marL="957263" lvl="1" indent="-554038" fontAlgn="base">
              <a:lnSpc>
                <a:spcPct val="110000"/>
              </a:lnSpc>
              <a:spcAft>
                <a:spcPts val="1200"/>
              </a:spcAft>
              <a:buFont typeface="Arial"/>
              <a:buChar char="•"/>
            </a:pPr>
            <a:r>
              <a:rPr lang="en-US" sz="2800" dirty="0">
                <a:latin typeface="Helvetica Neue Light"/>
                <a:cs typeface="Helvetica Neue Light"/>
              </a:rPr>
              <a:t>Internal nodes will represent nominal features while numerical features will be incorporated in the leaf node linear models</a:t>
            </a:r>
            <a:r>
              <a:rPr lang="en-US" sz="2800" dirty="0" smtClean="0">
                <a:latin typeface="Helvetica Neue Light"/>
                <a:cs typeface="Helvetica Neue Light"/>
              </a:rPr>
              <a:t>.</a:t>
            </a:r>
            <a:endParaRPr lang="en-US" sz="2800" dirty="0">
              <a:latin typeface="Helvetica Neue Light"/>
              <a:cs typeface="Helvetica Neue Light"/>
            </a:endParaRPr>
          </a:p>
        </p:txBody>
      </p:sp>
      <p:sp>
        <p:nvSpPr>
          <p:cNvPr id="200" name="Rectangle 199"/>
          <p:cNvSpPr/>
          <p:nvPr/>
        </p:nvSpPr>
        <p:spPr>
          <a:xfrm>
            <a:off x="19338299" y="18052072"/>
            <a:ext cx="5464752" cy="1948926"/>
          </a:xfrm>
          <a:prstGeom prst="rect">
            <a:avLst/>
          </a:prstGeom>
        </p:spPr>
        <p:txBody>
          <a:bodyPr wrap="square" lIns="59620" tIns="29811" rIns="59620" bIns="29811">
            <a:spAutoFit/>
          </a:bodyPr>
          <a:lstStyle/>
          <a:p>
            <a:pPr marL="957263" lvl="1" indent="-554038" fontAlgn="base">
              <a:lnSpc>
                <a:spcPct val="110000"/>
              </a:lnSpc>
              <a:spcAft>
                <a:spcPts val="1200"/>
              </a:spcAft>
              <a:buFont typeface="Arial"/>
              <a:buChar char="•"/>
            </a:pPr>
            <a:r>
              <a:rPr lang="en-US" sz="2800" dirty="0">
                <a:latin typeface="Helvetica Neue Light"/>
                <a:cs typeface="Helvetica Neue Light"/>
              </a:rPr>
              <a:t>The tree will be pruned according to subset size and a minimum error threshold.</a:t>
            </a:r>
          </a:p>
        </p:txBody>
      </p:sp>
      <p:sp>
        <p:nvSpPr>
          <p:cNvPr id="201" name="TextBox 200"/>
          <p:cNvSpPr txBox="1"/>
          <p:nvPr/>
        </p:nvSpPr>
        <p:spPr>
          <a:xfrm>
            <a:off x="609599" y="20973480"/>
            <a:ext cx="9285031" cy="66518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292988" tIns="146495" rIns="292988" bIns="146495" rtlCol="0">
            <a:spAutoFit/>
          </a:bodyPr>
          <a:lstStyle/>
          <a:p>
            <a:r>
              <a:rPr lang="en-US" sz="2400" dirty="0" smtClean="0">
                <a:latin typeface="Raleway"/>
                <a:cs typeface="Raleway"/>
              </a:rPr>
              <a:t>Contact Nicholas Amoscato (naa46@pitt.edu)</a:t>
            </a:r>
            <a:endParaRPr lang="en-US" sz="2400" dirty="0">
              <a:latin typeface="Raleway"/>
              <a:cs typeface="Raleway"/>
            </a:endParaRPr>
          </a:p>
        </p:txBody>
      </p:sp>
      <p:sp>
        <p:nvSpPr>
          <p:cNvPr id="154" name="TextBox 153"/>
          <p:cNvSpPr txBox="1"/>
          <p:nvPr/>
        </p:nvSpPr>
        <p:spPr>
          <a:xfrm>
            <a:off x="20269196" y="20677221"/>
            <a:ext cx="12519298" cy="94218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292988" tIns="146495" rIns="292988" bIns="146495" rtlCol="0">
            <a:spAutoFit/>
          </a:bodyPr>
          <a:lstStyle/>
          <a:p>
            <a:pPr algn="r"/>
            <a:r>
              <a:rPr lang="en-US" sz="2400" dirty="0" smtClean="0">
                <a:latin typeface="Raleway"/>
                <a:cs typeface="Raleway"/>
              </a:rPr>
              <a:t>Vote for this poster by texting </a:t>
            </a:r>
            <a:r>
              <a:rPr lang="en-US" sz="2400" b="1" dirty="0" smtClean="0">
                <a:latin typeface="Raleway"/>
                <a:cs typeface="Raleway"/>
              </a:rPr>
              <a:t>#118</a:t>
            </a:r>
            <a:r>
              <a:rPr lang="en-US" sz="2400" dirty="0" smtClean="0">
                <a:latin typeface="Raleway"/>
                <a:cs typeface="Raleway"/>
              </a:rPr>
              <a:t> to (724) 516</a:t>
            </a:r>
            <a:r>
              <a:rPr lang="en-US" sz="2400" dirty="0">
                <a:latin typeface="Raleway"/>
                <a:cs typeface="Raleway"/>
              </a:rPr>
              <a:t>-</a:t>
            </a:r>
            <a:r>
              <a:rPr lang="en-US" sz="2400" dirty="0" smtClean="0">
                <a:latin typeface="Raleway"/>
                <a:cs typeface="Raleway"/>
              </a:rPr>
              <a:t>9800</a:t>
            </a:r>
            <a:endParaRPr lang="en-US" sz="2400" dirty="0">
              <a:latin typeface="Raleway"/>
              <a:cs typeface="Raleway"/>
            </a:endParaRPr>
          </a:p>
          <a:p>
            <a:pPr algn="r"/>
            <a:r>
              <a:rPr lang="en-US" sz="1800" dirty="0" smtClean="0">
                <a:latin typeface="Raleway"/>
                <a:cs typeface="Raleway"/>
              </a:rPr>
              <a:t>Problems? Call the above number or contact Zach </a:t>
            </a:r>
            <a:r>
              <a:rPr lang="en-US" sz="1800" dirty="0" err="1">
                <a:latin typeface="Raleway"/>
                <a:cs typeface="Raleway"/>
              </a:rPr>
              <a:t>Olawski</a:t>
            </a:r>
            <a:r>
              <a:rPr lang="en-US" sz="1800" dirty="0">
                <a:latin typeface="Raleway"/>
                <a:cs typeface="Raleway"/>
              </a:rPr>
              <a:t> (zao1@pitt.edu) or Caleb </a:t>
            </a:r>
            <a:r>
              <a:rPr lang="en-US" sz="1800" dirty="0" err="1">
                <a:latin typeface="Raleway"/>
                <a:cs typeface="Raleway"/>
              </a:rPr>
              <a:t>Dusenbery</a:t>
            </a:r>
            <a:r>
              <a:rPr lang="en-US" sz="1800" dirty="0">
                <a:latin typeface="Raleway"/>
                <a:cs typeface="Raleway"/>
              </a:rPr>
              <a:t> (cbd12@pitt.edu)</a:t>
            </a:r>
            <a:endParaRPr lang="en-US" sz="1800" dirty="0">
              <a:latin typeface="Raleway"/>
              <a:cs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42850182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241</TotalTime>
  <Words>385</Words>
  <Application>Microsoft Macintosh PowerPoint</Application>
  <PresentationFormat>Custom</PresentationFormat>
  <Paragraphs>67</Paragraphs>
  <Slides>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Office Theme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Julie De Lorenzo</dc:creator>
  <cp:lastModifiedBy>Nicholas Amoscato</cp:lastModifiedBy>
  <cp:revision>27</cp:revision>
  <cp:lastPrinted>2013-03-20T05:26:45Z</cp:lastPrinted>
  <dcterms:created xsi:type="dcterms:W3CDTF">2013-03-20T01:31:40Z</dcterms:created>
  <dcterms:modified xsi:type="dcterms:W3CDTF">2013-03-20T13:30:13Z</dcterms:modified>
</cp:coreProperties>
</file>